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1"/>
  </p:sldMasterIdLst>
  <p:notesMasterIdLst>
    <p:notesMasterId r:id="rId70"/>
  </p:notesMasterIdLst>
  <p:sldIdLst>
    <p:sldId id="256"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Verdana" pitchFamily="34" charset="0"/>
        <a:ea typeface="SimSun" pitchFamily="2" charset="-122"/>
        <a:cs typeface="+mn-cs"/>
      </a:defRPr>
    </a:lvl1pPr>
    <a:lvl2pPr marL="457200" algn="l" rtl="0" fontAlgn="base">
      <a:spcBef>
        <a:spcPct val="0"/>
      </a:spcBef>
      <a:spcAft>
        <a:spcPct val="0"/>
      </a:spcAft>
      <a:defRPr kern="1200">
        <a:solidFill>
          <a:schemeClr val="tx1"/>
        </a:solidFill>
        <a:latin typeface="Verdana" pitchFamily="34" charset="0"/>
        <a:ea typeface="SimSun" pitchFamily="2" charset="-122"/>
        <a:cs typeface="+mn-cs"/>
      </a:defRPr>
    </a:lvl2pPr>
    <a:lvl3pPr marL="914400" algn="l" rtl="0" fontAlgn="base">
      <a:spcBef>
        <a:spcPct val="0"/>
      </a:spcBef>
      <a:spcAft>
        <a:spcPct val="0"/>
      </a:spcAft>
      <a:defRPr kern="1200">
        <a:solidFill>
          <a:schemeClr val="tx1"/>
        </a:solidFill>
        <a:latin typeface="Verdana" pitchFamily="34" charset="0"/>
        <a:ea typeface="SimSun" pitchFamily="2" charset="-122"/>
        <a:cs typeface="+mn-cs"/>
      </a:defRPr>
    </a:lvl3pPr>
    <a:lvl4pPr marL="1371600" algn="l" rtl="0" fontAlgn="base">
      <a:spcBef>
        <a:spcPct val="0"/>
      </a:spcBef>
      <a:spcAft>
        <a:spcPct val="0"/>
      </a:spcAft>
      <a:defRPr kern="1200">
        <a:solidFill>
          <a:schemeClr val="tx1"/>
        </a:solidFill>
        <a:latin typeface="Verdana" pitchFamily="34" charset="0"/>
        <a:ea typeface="SimSun" pitchFamily="2" charset="-122"/>
        <a:cs typeface="+mn-cs"/>
      </a:defRPr>
    </a:lvl4pPr>
    <a:lvl5pPr marL="1828800" algn="l" rtl="0" fontAlgn="base">
      <a:spcBef>
        <a:spcPct val="0"/>
      </a:spcBef>
      <a:spcAft>
        <a:spcPct val="0"/>
      </a:spcAft>
      <a:defRPr kern="1200">
        <a:solidFill>
          <a:schemeClr val="tx1"/>
        </a:solidFill>
        <a:latin typeface="Verdana" pitchFamily="34" charset="0"/>
        <a:ea typeface="SimSun" pitchFamily="2" charset="-122"/>
        <a:cs typeface="+mn-cs"/>
      </a:defRPr>
    </a:lvl5pPr>
    <a:lvl6pPr marL="2286000" algn="l" defTabSz="914400" rtl="0" eaLnBrk="1" latinLnBrk="0" hangingPunct="1">
      <a:defRPr kern="1200">
        <a:solidFill>
          <a:schemeClr val="tx1"/>
        </a:solidFill>
        <a:latin typeface="Verdana" pitchFamily="34" charset="0"/>
        <a:ea typeface="SimSun" pitchFamily="2" charset="-122"/>
        <a:cs typeface="+mn-cs"/>
      </a:defRPr>
    </a:lvl6pPr>
    <a:lvl7pPr marL="2743200" algn="l" defTabSz="914400" rtl="0" eaLnBrk="1" latinLnBrk="0" hangingPunct="1">
      <a:defRPr kern="1200">
        <a:solidFill>
          <a:schemeClr val="tx1"/>
        </a:solidFill>
        <a:latin typeface="Verdana" pitchFamily="34" charset="0"/>
        <a:ea typeface="SimSun" pitchFamily="2" charset="-122"/>
        <a:cs typeface="+mn-cs"/>
      </a:defRPr>
    </a:lvl7pPr>
    <a:lvl8pPr marL="3200400" algn="l" defTabSz="914400" rtl="0" eaLnBrk="1" latinLnBrk="0" hangingPunct="1">
      <a:defRPr kern="1200">
        <a:solidFill>
          <a:schemeClr val="tx1"/>
        </a:solidFill>
        <a:latin typeface="Verdana" pitchFamily="34" charset="0"/>
        <a:ea typeface="SimSun" pitchFamily="2" charset="-122"/>
        <a:cs typeface="+mn-cs"/>
      </a:defRPr>
    </a:lvl8pPr>
    <a:lvl9pPr marL="3657600" algn="l" defTabSz="914400" rtl="0" eaLnBrk="1" latinLnBrk="0" hangingPunct="1">
      <a:defRPr kern="1200">
        <a:solidFill>
          <a:schemeClr val="tx1"/>
        </a:solidFill>
        <a:latin typeface="Verdana" pitchFamily="34" charset="0"/>
        <a:ea typeface="SimSun"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116" y="90"/>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2856" y="6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06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n-US" altLang="zh-CN"/>
          </a:p>
        </p:txBody>
      </p:sp>
      <p:sp>
        <p:nvSpPr>
          <p:cNvPr id="2406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n-US" altLang="zh-CN"/>
          </a:p>
        </p:txBody>
      </p:sp>
      <p:sp>
        <p:nvSpPr>
          <p:cNvPr id="2406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406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406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n-US" altLang="zh-CN"/>
          </a:p>
        </p:txBody>
      </p:sp>
      <p:sp>
        <p:nvSpPr>
          <p:cNvPr id="2406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E84BE6A2-7257-4C5F-BA0C-18BA932C7212}" type="slidenum">
              <a:rPr lang="en-US" altLang="zh-CN"/>
              <a:pPr/>
              <a:t>‹#›</a:t>
            </a:fld>
            <a:endParaRPr lang="en-US" altLang="zh-CN"/>
          </a:p>
        </p:txBody>
      </p:sp>
    </p:spTree>
    <p:extLst>
      <p:ext uri="{BB962C8B-B14F-4D97-AF65-F5344CB8AC3E}">
        <p14:creationId xmlns:p14="http://schemas.microsoft.com/office/powerpoint/2010/main" val="250319493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SimSun" pitchFamily="2" charset="-122"/>
        <a:cs typeface="+mn-cs"/>
      </a:defRPr>
    </a:lvl1pPr>
    <a:lvl2pPr marL="457200" algn="l" rtl="0" fontAlgn="base">
      <a:spcBef>
        <a:spcPct val="30000"/>
      </a:spcBef>
      <a:spcAft>
        <a:spcPct val="0"/>
      </a:spcAft>
      <a:defRPr sz="1200" kern="1200">
        <a:solidFill>
          <a:schemeClr val="tx1"/>
        </a:solidFill>
        <a:latin typeface="Arial" charset="0"/>
        <a:ea typeface="SimSun" pitchFamily="2" charset="-122"/>
        <a:cs typeface="+mn-cs"/>
      </a:defRPr>
    </a:lvl2pPr>
    <a:lvl3pPr marL="914400" algn="l" rtl="0" fontAlgn="base">
      <a:spcBef>
        <a:spcPct val="30000"/>
      </a:spcBef>
      <a:spcAft>
        <a:spcPct val="0"/>
      </a:spcAft>
      <a:defRPr sz="1200" kern="1200">
        <a:solidFill>
          <a:schemeClr val="tx1"/>
        </a:solidFill>
        <a:latin typeface="Arial" charset="0"/>
        <a:ea typeface="SimSun" pitchFamily="2" charset="-122"/>
        <a:cs typeface="+mn-cs"/>
      </a:defRPr>
    </a:lvl3pPr>
    <a:lvl4pPr marL="1371600" algn="l" rtl="0" fontAlgn="base">
      <a:spcBef>
        <a:spcPct val="30000"/>
      </a:spcBef>
      <a:spcAft>
        <a:spcPct val="0"/>
      </a:spcAft>
      <a:defRPr sz="1200" kern="1200">
        <a:solidFill>
          <a:schemeClr val="tx1"/>
        </a:solidFill>
        <a:latin typeface="Arial" charset="0"/>
        <a:ea typeface="SimSun" pitchFamily="2" charset="-122"/>
        <a:cs typeface="+mn-cs"/>
      </a:defRPr>
    </a:lvl4pPr>
    <a:lvl5pPr marL="1828800" algn="l" rtl="0" fontAlgn="base">
      <a:spcBef>
        <a:spcPct val="30000"/>
      </a:spcBef>
      <a:spcAft>
        <a:spcPct val="0"/>
      </a:spcAft>
      <a:defRPr sz="1200" kern="1200">
        <a:solidFill>
          <a:schemeClr val="tx1"/>
        </a:solidFill>
        <a:latin typeface="Arial" charset="0"/>
        <a:ea typeface="SimSun"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Text Box 10"/>
          <p:cNvSpPr txBox="1">
            <a:spLocks noChangeArrowheads="1"/>
          </p:cNvSpPr>
          <p:nvPr userDrawn="1"/>
        </p:nvSpPr>
        <p:spPr bwMode="auto">
          <a:xfrm>
            <a:off x="0" y="6581029"/>
            <a:ext cx="9144000" cy="276995"/>
          </a:xfrm>
          <a:prstGeom prst="rect">
            <a:avLst/>
          </a:prstGeom>
          <a:gradFill>
            <a:gsLst>
              <a:gs pos="0">
                <a:srgbClr val="5E9EFF"/>
              </a:gs>
              <a:gs pos="39999">
                <a:srgbClr val="85C2FF"/>
              </a:gs>
              <a:gs pos="70000">
                <a:srgbClr val="C4D6EB"/>
              </a:gs>
              <a:gs pos="100000">
                <a:srgbClr val="FFEBFA"/>
              </a:gs>
            </a:gsLst>
            <a:lin ang="3600000" scaled="0"/>
          </a:gradFill>
          <a:ln w="9525">
            <a:noFill/>
            <a:miter lim="800000"/>
            <a:headEnd/>
            <a:tailEnd/>
          </a:ln>
          <a:effectLst/>
        </p:spPr>
        <p:txBody>
          <a:bodyPr wrap="square" lIns="91436" tIns="45718" rIns="91436" bIns="45718">
            <a:spAutoFit/>
          </a:bodyPr>
          <a:lstStyle/>
          <a:p>
            <a:pPr algn="ctr">
              <a:spcBef>
                <a:spcPct val="50000"/>
              </a:spcBef>
              <a:defRPr/>
            </a:pPr>
            <a:r>
              <a:rPr lang="en-US" altLang="zh-CN" sz="1200" b="1" dirty="0">
                <a:latin typeface="Times New Roman" panose="02020603050405020304" pitchFamily="18" charset="0"/>
                <a:ea typeface="华文行楷" pitchFamily="2" charset="-122"/>
                <a:cs typeface="Times New Roman" panose="02020603050405020304" pitchFamily="18" charset="0"/>
              </a:rPr>
              <a:t> </a:t>
            </a:r>
            <a:r>
              <a:rPr lang="en-US" altLang="zh-CN" sz="1200" b="1" dirty="0" smtClean="0">
                <a:latin typeface="Times New Roman" panose="02020603050405020304" pitchFamily="18" charset="0"/>
                <a:ea typeface="华文行楷" pitchFamily="2" charset="-122"/>
                <a:cs typeface="Times New Roman" panose="02020603050405020304" pitchFamily="18" charset="0"/>
              </a:rPr>
              <a:t>www.kmdin.net</a:t>
            </a:r>
            <a:endParaRPr lang="zh-CN" altLang="en-US" sz="1200" b="0" dirty="0">
              <a:latin typeface="Times New Roman" panose="02020603050405020304" pitchFamily="18" charset="0"/>
              <a:ea typeface="华文行楷" pitchFamily="2" charset="-122"/>
              <a:cs typeface="Times New Roman" panose="02020603050405020304" pitchFamily="18" charset="0"/>
            </a:endParaRPr>
          </a:p>
        </p:txBody>
      </p:sp>
      <p:sp>
        <p:nvSpPr>
          <p:cNvPr id="6" name="Text Box 10"/>
          <p:cNvSpPr txBox="1">
            <a:spLocks noChangeArrowheads="1"/>
          </p:cNvSpPr>
          <p:nvPr userDrawn="1"/>
        </p:nvSpPr>
        <p:spPr bwMode="auto">
          <a:xfrm>
            <a:off x="0" y="0"/>
            <a:ext cx="9144000" cy="307773"/>
          </a:xfrm>
          <a:prstGeom prst="rect">
            <a:avLst/>
          </a:prstGeom>
          <a:gradFill>
            <a:gsLst>
              <a:gs pos="0">
                <a:srgbClr val="5E9EFF"/>
              </a:gs>
              <a:gs pos="39999">
                <a:srgbClr val="85C2FF"/>
              </a:gs>
              <a:gs pos="70000">
                <a:srgbClr val="C4D6EB"/>
              </a:gs>
              <a:gs pos="100000">
                <a:srgbClr val="FFEBFA"/>
              </a:gs>
            </a:gsLst>
            <a:lin ang="10800000" scaled="0"/>
          </a:gradFill>
          <a:ln w="9525">
            <a:noFill/>
            <a:miter lim="800000"/>
            <a:headEnd/>
            <a:tailEnd/>
          </a:ln>
          <a:effectLst/>
        </p:spPr>
        <p:txBody>
          <a:bodyPr wrap="square" lIns="91436" tIns="45718" rIns="91436" bIns="45718">
            <a:spAutoFit/>
          </a:bodyPr>
          <a:lstStyle/>
          <a:p>
            <a:pPr algn="l">
              <a:spcBef>
                <a:spcPct val="50000"/>
              </a:spcBef>
              <a:defRPr/>
            </a:pPr>
            <a:r>
              <a:rPr lang="en-US" altLang="zh-CN" sz="1400" b="1" dirty="0" err="1" smtClean="0">
                <a:latin typeface="Times New Roman" pitchFamily="18" charset="0"/>
                <a:ea typeface="华文行楷" pitchFamily="2" charset="-122"/>
              </a:rPr>
              <a:t>JMeter</a:t>
            </a:r>
            <a:r>
              <a:rPr lang="zh-CN" altLang="en-US" sz="1400" b="1" dirty="0" smtClean="0">
                <a:latin typeface="Times New Roman" pitchFamily="18" charset="0"/>
                <a:ea typeface="华文行楷" pitchFamily="2" charset="-122"/>
              </a:rPr>
              <a:t>                                                                                                                                                                                     </a:t>
            </a:r>
            <a:r>
              <a:rPr lang="en-US" altLang="zh-CN" sz="1400" b="1" dirty="0" smtClean="0">
                <a:latin typeface="Times New Roman" pitchFamily="18" charset="0"/>
                <a:ea typeface="华文行楷" pitchFamily="2" charset="-122"/>
              </a:rPr>
              <a:t>Java</a:t>
            </a:r>
            <a:endParaRPr lang="zh-CN" altLang="en-US" sz="1400" b="1" dirty="0">
              <a:latin typeface="华文行楷" pitchFamily="2" charset="-122"/>
              <a:ea typeface="华文行楷" pitchFamily="2" charset="-122"/>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7" name="Text Box 10"/>
          <p:cNvSpPr txBox="1">
            <a:spLocks noChangeArrowheads="1"/>
          </p:cNvSpPr>
          <p:nvPr userDrawn="1"/>
        </p:nvSpPr>
        <p:spPr bwMode="auto">
          <a:xfrm>
            <a:off x="0" y="6581029"/>
            <a:ext cx="9144000" cy="276995"/>
          </a:xfrm>
          <a:prstGeom prst="rect">
            <a:avLst/>
          </a:prstGeom>
          <a:gradFill>
            <a:gsLst>
              <a:gs pos="0">
                <a:srgbClr val="5E9EFF"/>
              </a:gs>
              <a:gs pos="39999">
                <a:srgbClr val="85C2FF"/>
              </a:gs>
              <a:gs pos="70000">
                <a:srgbClr val="C4D6EB"/>
              </a:gs>
              <a:gs pos="100000">
                <a:srgbClr val="FFEBFA"/>
              </a:gs>
            </a:gsLst>
            <a:lin ang="3600000" scaled="0"/>
          </a:gradFill>
          <a:ln w="9525">
            <a:noFill/>
            <a:miter lim="800000"/>
            <a:headEnd/>
            <a:tailEnd/>
          </a:ln>
          <a:effectLst/>
        </p:spPr>
        <p:txBody>
          <a:bodyPr wrap="square" lIns="91436" tIns="45718" rIns="91436" bIns="45718">
            <a:spAutoFit/>
          </a:bodyPr>
          <a:lstStyle/>
          <a:p>
            <a:pPr algn="ctr">
              <a:spcBef>
                <a:spcPct val="50000"/>
              </a:spcBef>
              <a:defRPr/>
            </a:pPr>
            <a:r>
              <a:rPr lang="en-US" altLang="zh-CN" sz="1200" b="1" dirty="0">
                <a:latin typeface="Times New Roman" panose="02020603050405020304" pitchFamily="18" charset="0"/>
                <a:ea typeface="华文行楷" pitchFamily="2" charset="-122"/>
                <a:cs typeface="Times New Roman" panose="02020603050405020304" pitchFamily="18" charset="0"/>
              </a:rPr>
              <a:t> </a:t>
            </a:r>
            <a:r>
              <a:rPr lang="en-US" altLang="zh-CN" sz="1200" b="1" dirty="0" smtClean="0">
                <a:latin typeface="Times New Roman" panose="02020603050405020304" pitchFamily="18" charset="0"/>
                <a:ea typeface="华文行楷" pitchFamily="2" charset="-122"/>
                <a:cs typeface="Times New Roman" panose="02020603050405020304" pitchFamily="18" charset="0"/>
              </a:rPr>
              <a:t>www.kmdin.net</a:t>
            </a:r>
            <a:endParaRPr lang="zh-CN" altLang="en-US" sz="1200" b="0" dirty="0">
              <a:latin typeface="Times New Roman" panose="02020603050405020304" pitchFamily="18" charset="0"/>
              <a:ea typeface="华文行楷" pitchFamily="2" charset="-122"/>
              <a:cs typeface="Times New Roman" panose="02020603050405020304" pitchFamily="18" charset="0"/>
            </a:endParaRPr>
          </a:p>
        </p:txBody>
      </p:sp>
      <p:sp>
        <p:nvSpPr>
          <p:cNvPr id="8" name="Text Box 10"/>
          <p:cNvSpPr txBox="1">
            <a:spLocks noChangeArrowheads="1"/>
          </p:cNvSpPr>
          <p:nvPr userDrawn="1"/>
        </p:nvSpPr>
        <p:spPr bwMode="auto">
          <a:xfrm>
            <a:off x="0" y="0"/>
            <a:ext cx="9144000" cy="307773"/>
          </a:xfrm>
          <a:prstGeom prst="rect">
            <a:avLst/>
          </a:prstGeom>
          <a:gradFill>
            <a:gsLst>
              <a:gs pos="0">
                <a:srgbClr val="5E9EFF"/>
              </a:gs>
              <a:gs pos="39999">
                <a:srgbClr val="85C2FF"/>
              </a:gs>
              <a:gs pos="70000">
                <a:srgbClr val="C4D6EB"/>
              </a:gs>
              <a:gs pos="100000">
                <a:srgbClr val="FFEBFA"/>
              </a:gs>
            </a:gsLst>
            <a:lin ang="10800000" scaled="0"/>
          </a:gradFill>
          <a:ln w="9525">
            <a:noFill/>
            <a:miter lim="800000"/>
            <a:headEnd/>
            <a:tailEnd/>
          </a:ln>
          <a:effectLst/>
        </p:spPr>
        <p:txBody>
          <a:bodyPr wrap="square" lIns="91436" tIns="45718" rIns="91436" bIns="45718">
            <a:spAutoFit/>
          </a:bodyPr>
          <a:lstStyle/>
          <a:p>
            <a:pPr algn="l">
              <a:spcBef>
                <a:spcPct val="50000"/>
              </a:spcBef>
              <a:defRPr/>
            </a:pPr>
            <a:r>
              <a:rPr lang="en-US" altLang="zh-CN" sz="1400" b="1" dirty="0" err="1" smtClean="0">
                <a:latin typeface="Times New Roman" pitchFamily="18" charset="0"/>
                <a:ea typeface="华文行楷" pitchFamily="2" charset="-122"/>
              </a:rPr>
              <a:t>JMeter</a:t>
            </a:r>
            <a:r>
              <a:rPr lang="zh-CN" altLang="en-US" sz="1400" b="1" dirty="0" smtClean="0">
                <a:latin typeface="Times New Roman" pitchFamily="18" charset="0"/>
                <a:ea typeface="华文行楷" pitchFamily="2" charset="-122"/>
              </a:rPr>
              <a:t>                                                                                                                                                                                     </a:t>
            </a:r>
            <a:r>
              <a:rPr lang="en-US" altLang="zh-CN" sz="1400" b="1" dirty="0" smtClean="0">
                <a:latin typeface="Times New Roman" pitchFamily="18" charset="0"/>
                <a:ea typeface="华文行楷" pitchFamily="2" charset="-122"/>
              </a:rPr>
              <a:t>Java</a:t>
            </a:r>
            <a:endParaRPr lang="zh-CN" altLang="en-US" sz="1400" b="1" dirty="0">
              <a:latin typeface="华文行楷" pitchFamily="2" charset="-122"/>
              <a:ea typeface="华文行楷" pitchFamily="2" charset="-122"/>
            </a:endParaRPr>
          </a:p>
        </p:txBody>
      </p:sp>
    </p:spTree>
    <p:extLst>
      <p:ext uri="{BB962C8B-B14F-4D97-AF65-F5344CB8AC3E}">
        <p14:creationId xmlns:p14="http://schemas.microsoft.com/office/powerpoint/2010/main" val="2032146855"/>
      </p:ext>
    </p:extLst>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hyperlink" Target="http://jakarta.apache.org/site/downloads/"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www.badboy.com.au/"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www.baidu.com/" TargetMode="External"/><Relationship Id="rId2" Type="http://schemas.openxmlformats.org/officeDocument/2006/relationships/image" Target="../media/image2.png"/><Relationship Id="rId1" Type="http://schemas.openxmlformats.org/officeDocument/2006/relationships/slideLayout" Target="../slideLayouts/slideLayout3.xml"/><Relationship Id="rId5" Type="http://schemas.openxmlformats.org/officeDocument/2006/relationships/hyperlink" Target="http://jakarta.apache.org/jmeter/" TargetMode="External"/><Relationship Id="rId4" Type="http://schemas.openxmlformats.org/officeDocument/2006/relationships/hyperlink" Target="http://www.badboy.com.au/"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jakarta.apache.org/jmeter/" TargetMode="External"/><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hyperlink" Target="http://www.badboy.com.au/"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baidu.com/" TargetMode="Externa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hyperlink" Target="http://jakarta.apache.org/jmeter/" TargetMode="Externa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hyperlink" Target="http://jakarta.apache.org/jmeter/" TargetMode="Externa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hyperlink" Target="http://127.0.0.1:8080/manager/html"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500043"/>
            <a:ext cx="7772400" cy="1214445"/>
          </a:xfrm>
        </p:spPr>
        <p:txBody>
          <a:bodyPr>
            <a:normAutofit/>
          </a:bodyPr>
          <a:lstStyle/>
          <a:p>
            <a:pPr>
              <a:spcBef>
                <a:spcPct val="50000"/>
              </a:spcBef>
            </a:pPr>
            <a:r>
              <a:rPr lang="en-US" altLang="zh-CN" sz="6600" dirty="0" err="1" smtClean="0"/>
              <a:t>JMeter</a:t>
            </a:r>
            <a:endParaRPr lang="zh-CN" altLang="en-US" sz="6600" dirty="0"/>
          </a:p>
        </p:txBody>
      </p:sp>
      <p:sp>
        <p:nvSpPr>
          <p:cNvPr id="4" name="副标题 3"/>
          <p:cNvSpPr>
            <a:spLocks noGrp="1"/>
          </p:cNvSpPr>
          <p:nvPr>
            <p:ph type="subTitle" idx="1"/>
          </p:nvPr>
        </p:nvSpPr>
        <p:spPr>
          <a:xfrm>
            <a:off x="1371600" y="4214818"/>
            <a:ext cx="6400800" cy="1423982"/>
          </a:xfrm>
        </p:spPr>
        <p:txBody>
          <a:bodyPr/>
          <a:lstStyle/>
          <a:p>
            <a:pPr>
              <a:spcBef>
                <a:spcPct val="50000"/>
              </a:spcBef>
            </a:pPr>
            <a:r>
              <a:rPr lang="zh-CN" altLang="en-US" dirty="0">
                <a:solidFill>
                  <a:schemeClr val="tx1"/>
                </a:solidFill>
              </a:rPr>
              <a:t>丁勇</a:t>
            </a:r>
            <a:endParaRPr lang="en-US" altLang="zh-CN" dirty="0">
              <a:solidFill>
                <a:schemeClr val="tx1"/>
              </a:solidFill>
            </a:endParaRPr>
          </a:p>
          <a:p>
            <a:pPr>
              <a:spcBef>
                <a:spcPct val="50000"/>
              </a:spcBef>
            </a:pPr>
            <a:r>
              <a:rPr lang="en-US" altLang="zh-CN" dirty="0">
                <a:solidFill>
                  <a:schemeClr val="tx1"/>
                </a:solidFill>
              </a:rPr>
              <a:t>Email</a:t>
            </a:r>
            <a:r>
              <a:rPr lang="zh-CN" altLang="en-US" dirty="0">
                <a:solidFill>
                  <a:schemeClr val="tx1"/>
                </a:solidFill>
              </a:rPr>
              <a:t>：</a:t>
            </a:r>
            <a:r>
              <a:rPr lang="en-US" altLang="zh-CN" dirty="0">
                <a:solidFill>
                  <a:schemeClr val="tx1"/>
                </a:solidFill>
              </a:rPr>
              <a:t>18442056@QQ.com</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4098" name="Rectangle 2"/>
          <p:cNvSpPr>
            <a:spLocks noGrp="1" noChangeArrowheads="1"/>
          </p:cNvSpPr>
          <p:nvPr>
            <p:ph type="title" idx="4294967295"/>
          </p:nvPr>
        </p:nvSpPr>
        <p:spPr/>
        <p:txBody>
          <a:bodyPr/>
          <a:lstStyle/>
          <a:p>
            <a:pPr eaLnBrk="1" hangingPunct="1"/>
            <a:r>
              <a:rPr lang="en-US" altLang="zh-CN" sz="2800" smtClean="0">
                <a:ea typeface="宋体" panose="02010600030101010101" pitchFamily="2" charset="-122"/>
              </a:rPr>
              <a:t>Jmeter</a:t>
            </a:r>
            <a:r>
              <a:rPr lang="zh-CN" altLang="en-US" sz="2800" smtClean="0">
                <a:ea typeface="宋体" panose="02010600030101010101" pitchFamily="2" charset="-122"/>
              </a:rPr>
              <a:t>简介</a:t>
            </a:r>
          </a:p>
        </p:txBody>
      </p:sp>
      <p:sp>
        <p:nvSpPr>
          <p:cNvPr id="4099" name="Rectangle 3"/>
          <p:cNvSpPr>
            <a:spLocks noGrp="1" noChangeArrowheads="1"/>
          </p:cNvSpPr>
          <p:nvPr>
            <p:ph type="body" idx="4294967295"/>
          </p:nvPr>
        </p:nvSpPr>
        <p:spPr/>
        <p:txBody>
          <a:bodyPr>
            <a:normAutofit fontScale="92500"/>
          </a:bodyPr>
          <a:lstStyle/>
          <a:p>
            <a:pPr eaLnBrk="1" hangingPunct="1"/>
            <a:r>
              <a:rPr lang="en-US" altLang="zh-CN" b="0" smtClean="0">
                <a:ea typeface="宋体" panose="02010600030101010101" pitchFamily="2" charset="-122"/>
              </a:rPr>
              <a:t>Apache JMeter</a:t>
            </a:r>
            <a:r>
              <a:rPr lang="zh-CN" altLang="en-US" b="0" smtClean="0">
                <a:ea typeface="宋体" panose="02010600030101010101" pitchFamily="2" charset="-122"/>
              </a:rPr>
              <a:t>是</a:t>
            </a:r>
            <a:r>
              <a:rPr lang="en-US" altLang="zh-CN" b="0" smtClean="0">
                <a:ea typeface="宋体" panose="02010600030101010101" pitchFamily="2" charset="-122"/>
              </a:rPr>
              <a:t>Apache</a:t>
            </a:r>
            <a:r>
              <a:rPr lang="zh-CN" altLang="en-US" b="0" smtClean="0">
                <a:ea typeface="宋体" panose="02010600030101010101" pitchFamily="2" charset="-122"/>
              </a:rPr>
              <a:t>组织开发的基于</a:t>
            </a:r>
            <a:r>
              <a:rPr lang="en-US" altLang="zh-CN" b="0" smtClean="0">
                <a:ea typeface="宋体" panose="02010600030101010101" pitchFamily="2" charset="-122"/>
              </a:rPr>
              <a:t>Java</a:t>
            </a:r>
            <a:r>
              <a:rPr lang="zh-CN" altLang="en-US" b="0" smtClean="0">
                <a:ea typeface="宋体" panose="02010600030101010101" pitchFamily="2" charset="-122"/>
              </a:rPr>
              <a:t>的压力测试工具</a:t>
            </a:r>
            <a:r>
              <a:rPr lang="en-US" altLang="zh-CN" smtClean="0">
                <a:ea typeface="宋体" panose="02010600030101010101" pitchFamily="2" charset="-122"/>
              </a:rPr>
              <a:t>,</a:t>
            </a:r>
            <a:r>
              <a:rPr lang="en-US" altLang="zh-CN" smtClean="0"/>
              <a:t> 100</a:t>
            </a:r>
            <a:r>
              <a:rPr lang="zh-CN" altLang="en-US" smtClean="0">
                <a:ea typeface="宋体" panose="02010600030101010101" pitchFamily="2" charset="-122"/>
              </a:rPr>
              <a:t>％的纯</a:t>
            </a:r>
            <a:r>
              <a:rPr lang="en-US" altLang="zh-CN" smtClean="0"/>
              <a:t>Java</a:t>
            </a:r>
            <a:r>
              <a:rPr lang="zh-CN" altLang="en-US" smtClean="0">
                <a:ea typeface="宋体" panose="02010600030101010101" pitchFamily="2" charset="-122"/>
              </a:rPr>
              <a:t>桌面应用</a:t>
            </a:r>
          </a:p>
          <a:p>
            <a:pPr eaLnBrk="1" hangingPunct="1"/>
            <a:r>
              <a:rPr lang="zh-CN" altLang="en-US" smtClean="0">
                <a:ea typeface="宋体" panose="02010600030101010101" pitchFamily="2" charset="-122"/>
              </a:rPr>
              <a:t>用于对软件做压力测试，它最初被设计用于</a:t>
            </a:r>
            <a:r>
              <a:rPr lang="en-US" altLang="zh-CN" smtClean="0">
                <a:ea typeface="宋体" panose="02010600030101010101" pitchFamily="2" charset="-122"/>
              </a:rPr>
              <a:t>Web</a:t>
            </a:r>
            <a:r>
              <a:rPr lang="zh-CN" altLang="en-US" smtClean="0">
                <a:ea typeface="宋体" panose="02010600030101010101" pitchFamily="2" charset="-122"/>
              </a:rPr>
              <a:t>应用测试但后来扩展到其他测试领域。 它可以用于测试静态和动态资源例如静态文件、</a:t>
            </a:r>
            <a:r>
              <a:rPr lang="en-US" altLang="zh-CN" smtClean="0">
                <a:ea typeface="宋体" panose="02010600030101010101" pitchFamily="2" charset="-122"/>
              </a:rPr>
              <a:t>Java </a:t>
            </a:r>
            <a:r>
              <a:rPr lang="zh-CN" altLang="en-US" smtClean="0">
                <a:ea typeface="宋体" panose="02010600030101010101" pitchFamily="2" charset="-122"/>
              </a:rPr>
              <a:t>小服务程序、</a:t>
            </a:r>
            <a:r>
              <a:rPr lang="en-US" altLang="zh-CN" smtClean="0">
                <a:ea typeface="宋体" panose="02010600030101010101" pitchFamily="2" charset="-122"/>
              </a:rPr>
              <a:t>CGI </a:t>
            </a:r>
            <a:r>
              <a:rPr lang="zh-CN" altLang="en-US" smtClean="0">
                <a:ea typeface="宋体" panose="02010600030101010101" pitchFamily="2" charset="-122"/>
              </a:rPr>
              <a:t>脚本、</a:t>
            </a:r>
            <a:r>
              <a:rPr lang="en-US" altLang="zh-CN" smtClean="0">
                <a:ea typeface="宋体" panose="02010600030101010101" pitchFamily="2" charset="-122"/>
              </a:rPr>
              <a:t>Java </a:t>
            </a:r>
            <a:r>
              <a:rPr lang="zh-CN" altLang="en-US" smtClean="0">
                <a:ea typeface="宋体" panose="02010600030101010101" pitchFamily="2" charset="-122"/>
              </a:rPr>
              <a:t>对象、数据库， </a:t>
            </a:r>
            <a:r>
              <a:rPr lang="en-US" altLang="zh-CN" smtClean="0">
                <a:ea typeface="宋体" panose="02010600030101010101" pitchFamily="2" charset="-122"/>
              </a:rPr>
              <a:t>FTP </a:t>
            </a:r>
            <a:r>
              <a:rPr lang="zh-CN" altLang="en-US" smtClean="0">
                <a:ea typeface="宋体" panose="02010600030101010101" pitchFamily="2" charset="-122"/>
              </a:rPr>
              <a:t>服务器</a:t>
            </a:r>
            <a:r>
              <a:rPr lang="en-US" altLang="zh-CN" smtClean="0">
                <a:ea typeface="宋体" panose="02010600030101010101" pitchFamily="2" charset="-122"/>
              </a:rPr>
              <a:t>, </a:t>
            </a:r>
            <a:r>
              <a:rPr lang="zh-CN" altLang="en-US" smtClean="0">
                <a:ea typeface="宋体" panose="02010600030101010101" pitchFamily="2" charset="-122"/>
              </a:rPr>
              <a:t>等等。</a:t>
            </a:r>
            <a:r>
              <a:rPr lang="en-US" altLang="zh-CN" smtClean="0">
                <a:ea typeface="宋体" panose="02010600030101010101" pitchFamily="2" charset="-122"/>
              </a:rPr>
              <a:t>JMeter </a:t>
            </a:r>
            <a:r>
              <a:rPr lang="zh-CN" altLang="en-US" smtClean="0">
                <a:ea typeface="宋体" panose="02010600030101010101" pitchFamily="2" charset="-122"/>
              </a:rPr>
              <a:t>可以用于对服务器、网络或对象模拟巨大的负载，来在不同压力类别下测试它们的强度和分析整体性能。</a:t>
            </a:r>
          </a:p>
        </p:txBody>
      </p:sp>
    </p:spTree>
    <p:extLst>
      <p:ext uri="{BB962C8B-B14F-4D97-AF65-F5344CB8AC3E}">
        <p14:creationId xmlns:p14="http://schemas.microsoft.com/office/powerpoint/2010/main" val="3204107617"/>
      </p:ext>
    </p:extLst>
  </p:cSld>
  <p:clrMapOvr>
    <a:masterClrMapping/>
  </p:clrMapOvr>
  <p:transition spd="slow">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5122" name="Rectangle 2"/>
          <p:cNvSpPr>
            <a:spLocks noGrp="1" noChangeArrowheads="1"/>
          </p:cNvSpPr>
          <p:nvPr>
            <p:ph type="title" idx="4294967295"/>
          </p:nvPr>
        </p:nvSpPr>
        <p:spPr/>
        <p:txBody>
          <a:bodyPr/>
          <a:lstStyle/>
          <a:p>
            <a:pPr eaLnBrk="1" hangingPunct="1"/>
            <a:endParaRPr lang="zh-CN" altLang="zh-CN" smtClean="0">
              <a:ea typeface="宋体" panose="02010600030101010101" pitchFamily="2" charset="-122"/>
            </a:endParaRPr>
          </a:p>
        </p:txBody>
      </p:sp>
      <p:sp>
        <p:nvSpPr>
          <p:cNvPr id="5123" name="Rectangle 3"/>
          <p:cNvSpPr>
            <a:spLocks noGrp="1" noChangeArrowheads="1"/>
          </p:cNvSpPr>
          <p:nvPr>
            <p:ph type="body" idx="4294967295"/>
          </p:nvPr>
        </p:nvSpPr>
        <p:spPr/>
        <p:txBody>
          <a:bodyPr>
            <a:normAutofit fontScale="92500" lnSpcReduction="10000"/>
          </a:bodyPr>
          <a:lstStyle/>
          <a:p>
            <a:pPr eaLnBrk="1" hangingPunct="1">
              <a:lnSpc>
                <a:spcPct val="90000"/>
              </a:lnSpc>
            </a:pPr>
            <a:r>
              <a:rPr lang="en-US" altLang="zh-CN" smtClean="0">
                <a:ea typeface="宋体" panose="02010600030101010101" pitchFamily="2" charset="-122"/>
              </a:rPr>
              <a:t>JMeter</a:t>
            </a:r>
            <a:r>
              <a:rPr lang="zh-CN" altLang="en-US" smtClean="0">
                <a:ea typeface="宋体" panose="02010600030101010101" pitchFamily="2" charset="-122"/>
              </a:rPr>
              <a:t>能够对应用程序做功能</a:t>
            </a:r>
            <a:r>
              <a:rPr lang="en-US" altLang="zh-CN" smtClean="0">
                <a:ea typeface="宋体" panose="02010600030101010101" pitchFamily="2" charset="-122"/>
              </a:rPr>
              <a:t>/</a:t>
            </a:r>
            <a:r>
              <a:rPr lang="zh-CN" altLang="en-US" smtClean="0">
                <a:ea typeface="宋体" panose="02010600030101010101" pitchFamily="2" charset="-122"/>
              </a:rPr>
              <a:t>回归测试，通过创建带有断言的脚本来验证你的程序返回了你期望的结果。为了最大限度的灵活性，</a:t>
            </a:r>
            <a:r>
              <a:rPr lang="en-US" altLang="zh-CN" smtClean="0">
                <a:ea typeface="宋体" panose="02010600030101010101" pitchFamily="2" charset="-122"/>
              </a:rPr>
              <a:t>JMeter</a:t>
            </a:r>
            <a:r>
              <a:rPr lang="zh-CN" altLang="en-US" smtClean="0">
                <a:ea typeface="宋体" panose="02010600030101010101" pitchFamily="2" charset="-122"/>
              </a:rPr>
              <a:t>允许使用正则表达式创建断言。</a:t>
            </a:r>
          </a:p>
          <a:p>
            <a:pPr eaLnBrk="1" hangingPunct="1">
              <a:lnSpc>
                <a:spcPct val="90000"/>
              </a:lnSpc>
            </a:pPr>
            <a:r>
              <a:rPr lang="en-US" altLang="zh-CN" smtClean="0">
                <a:ea typeface="宋体" panose="02010600030101010101" pitchFamily="2" charset="-122"/>
              </a:rPr>
              <a:t>Apache jmeter </a:t>
            </a:r>
            <a:r>
              <a:rPr lang="zh-CN" altLang="en-US" smtClean="0">
                <a:ea typeface="宋体" panose="02010600030101010101" pitchFamily="2" charset="-122"/>
              </a:rPr>
              <a:t>可以用于对静态的和动态的资源（文件，</a:t>
            </a:r>
            <a:r>
              <a:rPr lang="en-US" altLang="zh-CN" smtClean="0">
                <a:ea typeface="宋体" panose="02010600030101010101" pitchFamily="2" charset="-122"/>
              </a:rPr>
              <a:t>Servlet</a:t>
            </a:r>
            <a:r>
              <a:rPr lang="zh-CN" altLang="en-US" smtClean="0">
                <a:ea typeface="宋体" panose="02010600030101010101" pitchFamily="2" charset="-122"/>
              </a:rPr>
              <a:t>，</a:t>
            </a:r>
            <a:r>
              <a:rPr lang="en-US" altLang="zh-CN" smtClean="0">
                <a:ea typeface="宋体" panose="02010600030101010101" pitchFamily="2" charset="-122"/>
              </a:rPr>
              <a:t>Perl</a:t>
            </a:r>
            <a:r>
              <a:rPr lang="zh-CN" altLang="en-US" smtClean="0">
                <a:ea typeface="宋体" panose="02010600030101010101" pitchFamily="2" charset="-122"/>
              </a:rPr>
              <a:t>脚本，</a:t>
            </a:r>
            <a:r>
              <a:rPr lang="en-US" altLang="zh-CN" smtClean="0">
                <a:ea typeface="宋体" panose="02010600030101010101" pitchFamily="2" charset="-122"/>
              </a:rPr>
              <a:t>java </a:t>
            </a:r>
            <a:r>
              <a:rPr lang="zh-CN" altLang="en-US" smtClean="0">
                <a:ea typeface="宋体" panose="02010600030101010101" pitchFamily="2" charset="-122"/>
              </a:rPr>
              <a:t>对象，数据库和查询，</a:t>
            </a:r>
            <a:r>
              <a:rPr lang="en-US" altLang="zh-CN" smtClean="0">
                <a:ea typeface="宋体" panose="02010600030101010101" pitchFamily="2" charset="-122"/>
              </a:rPr>
              <a:t>FTP</a:t>
            </a:r>
            <a:r>
              <a:rPr lang="zh-CN" altLang="en-US" smtClean="0">
                <a:ea typeface="宋体" panose="02010600030101010101" pitchFamily="2" charset="-122"/>
              </a:rPr>
              <a:t>服务器等等）的性能进行测试。它可以用于对服务器，网络 或对象模拟繁重的负载来测试它们的强度或分析不同压力类型下的整体性能。你可以使用它做性能的图形分析或在大并发负载测试你的服务器</a:t>
            </a:r>
            <a:r>
              <a:rPr lang="en-US" altLang="zh-CN" smtClean="0">
                <a:ea typeface="宋体" panose="02010600030101010101" pitchFamily="2" charset="-122"/>
              </a:rPr>
              <a:t>/</a:t>
            </a:r>
            <a:r>
              <a:rPr lang="zh-CN" altLang="en-US" smtClean="0">
                <a:ea typeface="宋体" panose="02010600030101010101" pitchFamily="2" charset="-122"/>
              </a:rPr>
              <a:t>脚本</a:t>
            </a:r>
            <a:r>
              <a:rPr lang="en-US" altLang="zh-CN" smtClean="0">
                <a:ea typeface="宋体" panose="02010600030101010101" pitchFamily="2" charset="-122"/>
              </a:rPr>
              <a:t>/</a:t>
            </a:r>
            <a:r>
              <a:rPr lang="zh-CN" altLang="en-US" smtClean="0">
                <a:ea typeface="宋体" panose="02010600030101010101" pitchFamily="2" charset="-122"/>
              </a:rPr>
              <a:t>对象。</a:t>
            </a:r>
          </a:p>
        </p:txBody>
      </p:sp>
    </p:spTree>
    <p:extLst>
      <p:ext uri="{BB962C8B-B14F-4D97-AF65-F5344CB8AC3E}">
        <p14:creationId xmlns:p14="http://schemas.microsoft.com/office/powerpoint/2010/main" val="2520683019"/>
      </p:ext>
    </p:extLst>
  </p:cSld>
  <p:clrMapOvr>
    <a:masterClrMapping/>
  </p:clrMapOvr>
  <p:transition spd="slow">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标题 1"/>
          <p:cNvSpPr>
            <a:spLocks noGrp="1" noChangeArrowheads="1"/>
          </p:cNvSpPr>
          <p:nvPr>
            <p:ph type="title" idx="4294967295"/>
          </p:nvPr>
        </p:nvSpPr>
        <p:spPr/>
        <p:txBody>
          <a:bodyPr/>
          <a:lstStyle/>
          <a:p>
            <a:r>
              <a:rPr lang="en-US" altLang="zh-CN" smtClean="0">
                <a:solidFill>
                  <a:srgbClr val="007A77"/>
                </a:solidFill>
              </a:rPr>
              <a:t>JMeter </a:t>
            </a:r>
            <a:r>
              <a:rPr lang="zh-CN" altLang="en-US" smtClean="0">
                <a:solidFill>
                  <a:srgbClr val="007A77"/>
                </a:solidFill>
                <a:ea typeface="宋体" panose="02010600030101010101" pitchFamily="2" charset="-122"/>
              </a:rPr>
              <a:t>的特性：</a:t>
            </a:r>
            <a:endParaRPr lang="zh-CN" altLang="en-US" smtClean="0">
              <a:ea typeface="宋体" panose="02010600030101010101" pitchFamily="2" charset="-122"/>
            </a:endParaRPr>
          </a:p>
        </p:txBody>
      </p:sp>
      <p:sp>
        <p:nvSpPr>
          <p:cNvPr id="6146" name="内容占位符 2"/>
          <p:cNvSpPr>
            <a:spLocks noGrp="1" noChangeArrowheads="1"/>
          </p:cNvSpPr>
          <p:nvPr>
            <p:ph idx="4294967295"/>
          </p:nvPr>
        </p:nvSpPr>
        <p:spPr/>
        <p:txBody>
          <a:bodyPr/>
          <a:lstStyle/>
          <a:p>
            <a:pPr>
              <a:lnSpc>
                <a:spcPct val="80000"/>
              </a:lnSpc>
            </a:pPr>
            <a:r>
              <a:rPr lang="zh-CN" altLang="en-US" sz="2000" smtClean="0">
                <a:solidFill>
                  <a:srgbClr val="007A77"/>
                </a:solidFill>
                <a:ea typeface="宋体" panose="02010600030101010101" pitchFamily="2" charset="-122"/>
              </a:rPr>
              <a:t>　　</a:t>
            </a:r>
            <a:r>
              <a:rPr lang="en-US" altLang="zh-CN" sz="2000" smtClean="0">
                <a:solidFill>
                  <a:srgbClr val="007A77"/>
                </a:solidFill>
              </a:rPr>
              <a:t>a) </a:t>
            </a:r>
            <a:r>
              <a:rPr lang="zh-CN" altLang="en-US" sz="2000" smtClean="0">
                <a:solidFill>
                  <a:srgbClr val="007A77"/>
                </a:solidFill>
                <a:ea typeface="宋体" panose="02010600030101010101" pitchFamily="2" charset="-122"/>
              </a:rPr>
              <a:t>能够对</a:t>
            </a:r>
            <a:r>
              <a:rPr lang="en-US" altLang="zh-CN" sz="2000" smtClean="0">
                <a:solidFill>
                  <a:srgbClr val="007A77"/>
                </a:solidFill>
              </a:rPr>
              <a:t>HTTP</a:t>
            </a:r>
            <a:r>
              <a:rPr lang="zh-CN" altLang="en-US" sz="2000" smtClean="0">
                <a:solidFill>
                  <a:srgbClr val="007A77"/>
                </a:solidFill>
                <a:ea typeface="宋体" panose="02010600030101010101" pitchFamily="2" charset="-122"/>
              </a:rPr>
              <a:t>和</a:t>
            </a:r>
            <a:r>
              <a:rPr lang="en-US" altLang="zh-CN" sz="2000" smtClean="0">
                <a:solidFill>
                  <a:srgbClr val="007A77"/>
                </a:solidFill>
              </a:rPr>
              <a:t>FTP</a:t>
            </a:r>
            <a:r>
              <a:rPr lang="zh-CN" altLang="en-US" sz="2000" smtClean="0">
                <a:solidFill>
                  <a:srgbClr val="007A77"/>
                </a:solidFill>
                <a:ea typeface="宋体" panose="02010600030101010101" pitchFamily="2" charset="-122"/>
              </a:rPr>
              <a:t>服务器进行压力和性能测试， 也可以对任何数据库进行同样的测试（通过</a:t>
            </a:r>
            <a:r>
              <a:rPr lang="en-US" altLang="zh-CN" sz="2000" smtClean="0">
                <a:solidFill>
                  <a:srgbClr val="007A77"/>
                </a:solidFill>
              </a:rPr>
              <a:t>JDBC</a:t>
            </a:r>
            <a:r>
              <a:rPr lang="zh-CN" altLang="en-US" sz="2000" smtClean="0">
                <a:solidFill>
                  <a:srgbClr val="007A77"/>
                </a:solidFill>
                <a:ea typeface="宋体" panose="02010600030101010101" pitchFamily="2" charset="-122"/>
              </a:rPr>
              <a:t>）。</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b) </a:t>
            </a:r>
            <a:r>
              <a:rPr lang="zh-CN" altLang="en-US" sz="2000" smtClean="0">
                <a:solidFill>
                  <a:srgbClr val="007A77"/>
                </a:solidFill>
                <a:ea typeface="宋体" panose="02010600030101010101" pitchFamily="2" charset="-122"/>
              </a:rPr>
              <a:t>完全的可移植性和</a:t>
            </a:r>
            <a:r>
              <a:rPr lang="en-US" altLang="zh-CN" sz="2000" smtClean="0">
                <a:solidFill>
                  <a:srgbClr val="007A77"/>
                </a:solidFill>
              </a:rPr>
              <a:t>100</a:t>
            </a:r>
            <a:r>
              <a:rPr lang="zh-CN" altLang="en-US" sz="2000" smtClean="0">
                <a:solidFill>
                  <a:srgbClr val="007A77"/>
                </a:solidFill>
                <a:ea typeface="宋体" panose="02010600030101010101" pitchFamily="2" charset="-122"/>
              </a:rPr>
              <a:t>％ 纯</a:t>
            </a:r>
            <a:r>
              <a:rPr lang="en-US" altLang="zh-CN" sz="2000" smtClean="0">
                <a:solidFill>
                  <a:srgbClr val="007A77"/>
                </a:solidFill>
              </a:rPr>
              <a:t>Java</a:t>
            </a:r>
            <a:r>
              <a:rPr lang="zh-CN" altLang="en-US" sz="2000" smtClean="0">
                <a:solidFill>
                  <a:srgbClr val="007A77"/>
                </a:solidFill>
                <a:ea typeface="宋体" panose="02010600030101010101" pitchFamily="2" charset="-122"/>
              </a:rPr>
              <a:t>。</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c) </a:t>
            </a:r>
            <a:r>
              <a:rPr lang="zh-CN" altLang="en-US" sz="2000" smtClean="0">
                <a:solidFill>
                  <a:srgbClr val="007A77"/>
                </a:solidFill>
                <a:ea typeface="宋体" panose="02010600030101010101" pitchFamily="2" charset="-122"/>
              </a:rPr>
              <a:t>完全 </a:t>
            </a:r>
            <a:r>
              <a:rPr lang="en-US" altLang="zh-CN" sz="2000" smtClean="0">
                <a:solidFill>
                  <a:srgbClr val="007A77"/>
                </a:solidFill>
              </a:rPr>
              <a:t>Swing </a:t>
            </a:r>
            <a:r>
              <a:rPr lang="zh-CN" altLang="en-US" sz="2000" smtClean="0">
                <a:solidFill>
                  <a:srgbClr val="007A77"/>
                </a:solidFill>
                <a:ea typeface="宋体" panose="02010600030101010101" pitchFamily="2" charset="-122"/>
              </a:rPr>
              <a:t>和轻量组件支持（预编译的</a:t>
            </a:r>
            <a:r>
              <a:rPr lang="en-US" altLang="zh-CN" sz="2000" smtClean="0">
                <a:solidFill>
                  <a:srgbClr val="007A77"/>
                </a:solidFill>
              </a:rPr>
              <a:t>JAR</a:t>
            </a:r>
            <a:r>
              <a:rPr lang="zh-CN" altLang="en-US" sz="2000" smtClean="0">
                <a:solidFill>
                  <a:srgbClr val="007A77"/>
                </a:solidFill>
                <a:ea typeface="宋体" panose="02010600030101010101" pitchFamily="2" charset="-122"/>
              </a:rPr>
              <a:t>使用 </a:t>
            </a:r>
            <a:r>
              <a:rPr lang="en-US" altLang="zh-CN" sz="2000" smtClean="0">
                <a:solidFill>
                  <a:srgbClr val="007A77"/>
                </a:solidFill>
              </a:rPr>
              <a:t>javax.swing.*)</a:t>
            </a:r>
            <a:r>
              <a:rPr lang="zh-CN" altLang="en-US" sz="2000" smtClean="0">
                <a:solidFill>
                  <a:srgbClr val="007A77"/>
                </a:solidFill>
                <a:ea typeface="宋体" panose="02010600030101010101" pitchFamily="2" charset="-122"/>
              </a:rPr>
              <a:t>包。</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d) </a:t>
            </a:r>
            <a:r>
              <a:rPr lang="zh-CN" altLang="en-US" sz="2000" smtClean="0">
                <a:solidFill>
                  <a:srgbClr val="007A77"/>
                </a:solidFill>
                <a:ea typeface="宋体" panose="02010600030101010101" pitchFamily="2" charset="-122"/>
              </a:rPr>
              <a:t>完全多线程 框架允许通过多个线程并发取样和 通过单独的线程组对不同的功能同时取样。</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e) </a:t>
            </a:r>
            <a:r>
              <a:rPr lang="zh-CN" altLang="en-US" sz="2000" smtClean="0">
                <a:solidFill>
                  <a:srgbClr val="007A77"/>
                </a:solidFill>
                <a:ea typeface="宋体" panose="02010600030101010101" pitchFamily="2" charset="-122"/>
              </a:rPr>
              <a:t>精心的</a:t>
            </a:r>
            <a:r>
              <a:rPr lang="en-US" altLang="zh-CN" sz="2000" smtClean="0">
                <a:solidFill>
                  <a:srgbClr val="007A77"/>
                </a:solidFill>
              </a:rPr>
              <a:t>GUI</a:t>
            </a:r>
            <a:r>
              <a:rPr lang="zh-CN" altLang="en-US" sz="2000" smtClean="0">
                <a:solidFill>
                  <a:srgbClr val="007A77"/>
                </a:solidFill>
                <a:ea typeface="宋体" panose="02010600030101010101" pitchFamily="2" charset="-122"/>
              </a:rPr>
              <a:t>设计允许快速操作和更精确的计时。</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f) </a:t>
            </a:r>
            <a:r>
              <a:rPr lang="zh-CN" altLang="en-US" sz="2000" smtClean="0">
                <a:solidFill>
                  <a:srgbClr val="007A77"/>
                </a:solidFill>
                <a:ea typeface="宋体" panose="02010600030101010101" pitchFamily="2" charset="-122"/>
              </a:rPr>
              <a:t>缓存和离线分析</a:t>
            </a:r>
            <a:r>
              <a:rPr lang="en-US" altLang="zh-CN" sz="2000" smtClean="0">
                <a:solidFill>
                  <a:srgbClr val="007A77"/>
                </a:solidFill>
              </a:rPr>
              <a:t>/</a:t>
            </a:r>
            <a:r>
              <a:rPr lang="zh-CN" altLang="en-US" sz="2000" smtClean="0">
                <a:solidFill>
                  <a:srgbClr val="007A77"/>
                </a:solidFill>
                <a:ea typeface="宋体" panose="02010600030101010101" pitchFamily="2" charset="-122"/>
              </a:rPr>
              <a:t>回放测试结果。</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g) </a:t>
            </a:r>
            <a:r>
              <a:rPr lang="zh-CN" altLang="en-US" sz="2000" smtClean="0">
                <a:solidFill>
                  <a:srgbClr val="007A77"/>
                </a:solidFill>
                <a:ea typeface="宋体" panose="02010600030101010101" pitchFamily="2" charset="-122"/>
              </a:rPr>
              <a:t>高可扩展性：</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h) </a:t>
            </a:r>
            <a:r>
              <a:rPr lang="zh-CN" altLang="en-US" sz="2000" smtClean="0">
                <a:solidFill>
                  <a:srgbClr val="007A77"/>
                </a:solidFill>
                <a:ea typeface="宋体" panose="02010600030101010101" pitchFamily="2" charset="-122"/>
              </a:rPr>
              <a:t>可链接的取样器允许无限制的测试能力。</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i) </a:t>
            </a:r>
            <a:r>
              <a:rPr lang="zh-CN" altLang="en-US" sz="2000" smtClean="0">
                <a:solidFill>
                  <a:srgbClr val="007A77"/>
                </a:solidFill>
                <a:ea typeface="宋体" panose="02010600030101010101" pitchFamily="2" charset="-122"/>
              </a:rPr>
              <a:t>各种负载统计表和可链接的计时器可供选择。</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j) </a:t>
            </a:r>
            <a:r>
              <a:rPr lang="zh-CN" altLang="en-US" sz="2000" smtClean="0">
                <a:solidFill>
                  <a:srgbClr val="007A77"/>
                </a:solidFill>
                <a:ea typeface="宋体" panose="02010600030101010101" pitchFamily="2" charset="-122"/>
              </a:rPr>
              <a:t>数据分析和可视化插件提供了很好的可扩展性以及 以及个性化。</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k) </a:t>
            </a:r>
            <a:r>
              <a:rPr lang="zh-CN" altLang="en-US" sz="2000" smtClean="0">
                <a:solidFill>
                  <a:srgbClr val="007A77"/>
                </a:solidFill>
                <a:ea typeface="宋体" panose="02010600030101010101" pitchFamily="2" charset="-122"/>
              </a:rPr>
              <a:t>具有提供动态输入到测试的功能（包括</a:t>
            </a:r>
            <a:r>
              <a:rPr lang="en-US" altLang="zh-CN" sz="2000" smtClean="0">
                <a:solidFill>
                  <a:srgbClr val="007A77"/>
                </a:solidFill>
              </a:rPr>
              <a:t>Javascrīpt</a:t>
            </a:r>
            <a:r>
              <a:rPr lang="zh-CN" altLang="en-US" sz="2000" smtClean="0">
                <a:solidFill>
                  <a:srgbClr val="007A77"/>
                </a:solidFill>
                <a:ea typeface="宋体" panose="02010600030101010101" pitchFamily="2" charset="-122"/>
              </a:rPr>
              <a:t>）。</a:t>
            </a:r>
            <a:br>
              <a:rPr lang="zh-CN" altLang="en-US" sz="2000" smtClean="0">
                <a:solidFill>
                  <a:srgbClr val="007A77"/>
                </a:solidFill>
                <a:ea typeface="宋体" panose="02010600030101010101" pitchFamily="2" charset="-122"/>
              </a:rPr>
            </a:br>
            <a:r>
              <a:rPr lang="zh-CN" altLang="en-US" sz="2000" smtClean="0">
                <a:solidFill>
                  <a:srgbClr val="007A77"/>
                </a:solidFill>
                <a:ea typeface="宋体" panose="02010600030101010101" pitchFamily="2" charset="-122"/>
              </a:rPr>
              <a:t>　　</a:t>
            </a:r>
            <a:r>
              <a:rPr lang="en-US" altLang="zh-CN" sz="2000" smtClean="0">
                <a:solidFill>
                  <a:srgbClr val="007A77"/>
                </a:solidFill>
              </a:rPr>
              <a:t>l) </a:t>
            </a:r>
            <a:r>
              <a:rPr lang="zh-CN" altLang="en-US" sz="2000" smtClean="0">
                <a:solidFill>
                  <a:srgbClr val="007A77"/>
                </a:solidFill>
                <a:ea typeface="宋体" panose="02010600030101010101" pitchFamily="2" charset="-122"/>
              </a:rPr>
              <a:t>支持脚本变成的取样器（在</a:t>
            </a:r>
            <a:r>
              <a:rPr lang="en-US" altLang="zh-CN" sz="2000" smtClean="0">
                <a:solidFill>
                  <a:srgbClr val="007A77"/>
                </a:solidFill>
              </a:rPr>
              <a:t>1.9.2</a:t>
            </a:r>
            <a:r>
              <a:rPr lang="zh-CN" altLang="en-US" sz="2000" smtClean="0">
                <a:solidFill>
                  <a:srgbClr val="007A77"/>
                </a:solidFill>
                <a:ea typeface="宋体" panose="02010600030101010101" pitchFamily="2" charset="-122"/>
              </a:rPr>
              <a:t>及以上版本支持</a:t>
            </a:r>
            <a:r>
              <a:rPr lang="en-US" altLang="zh-CN" sz="2000" smtClean="0">
                <a:solidFill>
                  <a:srgbClr val="007A77"/>
                </a:solidFill>
              </a:rPr>
              <a:t>BeanShell</a:t>
            </a:r>
            <a:r>
              <a:rPr lang="zh-CN" altLang="en-US" sz="2000" smtClean="0">
                <a:solidFill>
                  <a:srgbClr val="007A77"/>
                </a:solidFill>
                <a:ea typeface="宋体" panose="02010600030101010101" pitchFamily="2" charset="-122"/>
              </a:rPr>
              <a:t>）</a:t>
            </a:r>
            <a:endParaRPr lang="zh-CN" altLang="en-US" sz="2000" smtClean="0">
              <a:ea typeface="宋体" panose="02010600030101010101" pitchFamily="2" charset="-122"/>
            </a:endParaRPr>
          </a:p>
        </p:txBody>
      </p:sp>
      <p:sp>
        <p:nvSpPr>
          <p:cNvPr id="614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2106445671"/>
      </p:ext>
    </p:extLst>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7170"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安装启动</a:t>
            </a:r>
            <a:r>
              <a:rPr lang="en-US" altLang="zh-CN" sz="2800" smtClean="0">
                <a:ea typeface="宋体" panose="02010600030101010101" pitchFamily="2" charset="-122"/>
              </a:rPr>
              <a:t>JMeter </a:t>
            </a:r>
          </a:p>
        </p:txBody>
      </p:sp>
      <p:sp>
        <p:nvSpPr>
          <p:cNvPr id="7171" name="Rectangle 3"/>
          <p:cNvSpPr>
            <a:spLocks noGrp="1" noChangeArrowheads="1"/>
          </p:cNvSpPr>
          <p:nvPr>
            <p:ph type="body" idx="4294967295"/>
          </p:nvPr>
        </p:nvSpPr>
        <p:spPr/>
        <p:txBody>
          <a:bodyPr/>
          <a:lstStyle/>
          <a:p>
            <a:pPr eaLnBrk="1" hangingPunct="1"/>
            <a:r>
              <a:rPr lang="en-US" altLang="zh-CN" smtClean="0">
                <a:ea typeface="宋体" panose="02010600030101010101" pitchFamily="2" charset="-122"/>
                <a:hlinkClick r:id="rId2"/>
              </a:rPr>
              <a:t>http://jakarta.apache.org/site/downloads/</a:t>
            </a:r>
            <a:r>
              <a:rPr lang="zh-CN" altLang="en-US" smtClean="0">
                <a:ea typeface="宋体" panose="02010600030101010101" pitchFamily="2" charset="-122"/>
              </a:rPr>
              <a:t>下载</a:t>
            </a:r>
          </a:p>
          <a:p>
            <a:pPr eaLnBrk="1" hangingPunct="1"/>
            <a:r>
              <a:rPr lang="zh-CN" altLang="en-US" b="0" smtClean="0">
                <a:ea typeface="宋体" panose="02010600030101010101" pitchFamily="2" charset="-122"/>
              </a:rPr>
              <a:t>然后将下载的</a:t>
            </a:r>
            <a:r>
              <a:rPr lang="en-US" altLang="zh-CN" b="0" smtClean="0">
                <a:ea typeface="宋体" panose="02010600030101010101" pitchFamily="2" charset="-122"/>
              </a:rPr>
              <a:t>.zip</a:t>
            </a:r>
            <a:r>
              <a:rPr lang="zh-CN" altLang="en-US" b="0" smtClean="0">
                <a:ea typeface="宋体" panose="02010600030101010101" pitchFamily="2" charset="-122"/>
              </a:rPr>
              <a:t>文件解压缩到</a:t>
            </a:r>
            <a:r>
              <a:rPr lang="en-US" altLang="zh-CN" b="0" smtClean="0">
                <a:ea typeface="宋体" panose="02010600030101010101" pitchFamily="2" charset="-122"/>
              </a:rPr>
              <a:t>C:/JMeter</a:t>
            </a:r>
          </a:p>
          <a:p>
            <a:pPr eaLnBrk="1" hangingPunct="1"/>
            <a:r>
              <a:rPr lang="zh-CN" altLang="en-US" b="0" smtClean="0">
                <a:ea typeface="宋体" panose="02010600030101010101" pitchFamily="2" charset="-122"/>
              </a:rPr>
              <a:t>使用</a:t>
            </a:r>
            <a:r>
              <a:rPr lang="en-US" altLang="zh-CN" b="0" smtClean="0">
                <a:ea typeface="宋体" panose="02010600030101010101" pitchFamily="2" charset="-122"/>
              </a:rPr>
              <a:t>%JMeter%/bin</a:t>
            </a:r>
            <a:r>
              <a:rPr lang="zh-CN" altLang="en-US" b="0" smtClean="0">
                <a:ea typeface="宋体" panose="02010600030101010101" pitchFamily="2" charset="-122"/>
              </a:rPr>
              <a:t>下面的</a:t>
            </a:r>
            <a:r>
              <a:rPr lang="en-US" altLang="zh-CN" b="0" smtClean="0">
                <a:ea typeface="宋体" panose="02010600030101010101" pitchFamily="2" charset="-122"/>
              </a:rPr>
              <a:t>jmeter.bat</a:t>
            </a:r>
            <a:r>
              <a:rPr lang="zh-CN" altLang="en-US" b="0" smtClean="0">
                <a:ea typeface="宋体" panose="02010600030101010101" pitchFamily="2" charset="-122"/>
              </a:rPr>
              <a:t>批处理文件来启动</a:t>
            </a:r>
            <a:r>
              <a:rPr lang="en-US" altLang="zh-CN" b="0" smtClean="0">
                <a:ea typeface="宋体" panose="02010600030101010101" pitchFamily="2" charset="-122"/>
              </a:rPr>
              <a:t>JMeter</a:t>
            </a:r>
            <a:r>
              <a:rPr lang="zh-CN" altLang="en-US" b="0" smtClean="0">
                <a:ea typeface="宋体" panose="02010600030101010101" pitchFamily="2" charset="-122"/>
              </a:rPr>
              <a:t>的可视化界面</a:t>
            </a:r>
            <a:r>
              <a:rPr lang="zh-CN" altLang="en-US" smtClean="0">
                <a:ea typeface="宋体" panose="02010600030101010101" pitchFamily="2" charset="-122"/>
              </a:rPr>
              <a:t> </a:t>
            </a:r>
          </a:p>
          <a:p>
            <a:pPr eaLnBrk="1" hangingPunct="1"/>
            <a:endParaRPr lang="en-US" altLang="zh-CN" smtClean="0">
              <a:ea typeface="宋体" panose="02010600030101010101" pitchFamily="2" charset="-122"/>
            </a:endParaRPr>
          </a:p>
        </p:txBody>
      </p:sp>
    </p:spTree>
    <p:extLst>
      <p:ext uri="{BB962C8B-B14F-4D97-AF65-F5344CB8AC3E}">
        <p14:creationId xmlns:p14="http://schemas.microsoft.com/office/powerpoint/2010/main" val="3914841057"/>
      </p:ext>
    </p:extLst>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8194"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界面</a:t>
            </a:r>
          </a:p>
        </p:txBody>
      </p:sp>
      <p:sp>
        <p:nvSpPr>
          <p:cNvPr id="8195" name="Rectangle 3"/>
          <p:cNvSpPr>
            <a:spLocks noGrp="1" noChangeArrowheads="1"/>
          </p:cNvSpPr>
          <p:nvPr>
            <p:ph type="body" idx="4294967295"/>
          </p:nvPr>
        </p:nvSpPr>
        <p:spPr/>
        <p:txBody>
          <a:bodyPr/>
          <a:lstStyle/>
          <a:p>
            <a:pPr eaLnBrk="1" hangingPunct="1"/>
            <a:endParaRPr lang="zh-CN" altLang="zh-CN" smtClean="0">
              <a:ea typeface="宋体" panose="02010600030101010101" pitchFamily="2" charset="-122"/>
            </a:endParaRPr>
          </a:p>
        </p:txBody>
      </p:sp>
      <p:pic>
        <p:nvPicPr>
          <p:cNvPr id="81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66800"/>
            <a:ext cx="83058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7651139"/>
      </p:ext>
    </p:extLst>
  </p:cSld>
  <p:clrMapOvr>
    <a:masterClrMapping/>
  </p:clrMapOvr>
  <p:transition spd="slow">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标题 1"/>
          <p:cNvSpPr>
            <a:spLocks noGrp="1" noChangeArrowheads="1"/>
          </p:cNvSpPr>
          <p:nvPr>
            <p:ph type="title" idx="4294967295"/>
          </p:nvPr>
        </p:nvSpPr>
        <p:spPr/>
        <p:txBody>
          <a:bodyPr/>
          <a:lstStyle/>
          <a:p>
            <a:r>
              <a:rPr lang="zh-CN" altLang="en-US" smtClean="0">
                <a:ea typeface="宋体" panose="02010600030101010101" pitchFamily="2" charset="-122"/>
              </a:rPr>
              <a:t>脚本录制</a:t>
            </a:r>
          </a:p>
        </p:txBody>
      </p:sp>
      <p:sp>
        <p:nvSpPr>
          <p:cNvPr id="9218" name="内容占位符 2"/>
          <p:cNvSpPr>
            <a:spLocks noGrp="1" noChangeArrowheads="1"/>
          </p:cNvSpPr>
          <p:nvPr>
            <p:ph idx="4294967295"/>
          </p:nvPr>
        </p:nvSpPr>
        <p:spPr/>
        <p:txBody>
          <a:bodyPr/>
          <a:lstStyle/>
          <a:p>
            <a:endParaRPr lang="zh-CN" altLang="zh-CN" smtClean="0"/>
          </a:p>
        </p:txBody>
      </p:sp>
      <p:sp>
        <p:nvSpPr>
          <p:cNvPr id="921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9220" name="Rectangle 5"/>
          <p:cNvSpPr txBox="1">
            <a:spLocks noRot="1" noChangeArrowheads="1"/>
          </p:cNvSpPr>
          <p:nvPr/>
        </p:nvSpPr>
        <p:spPr bwMode="auto">
          <a:xfrm>
            <a:off x="301625" y="1905000"/>
            <a:ext cx="4194175"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Clr>
                <a:schemeClr val="hlink"/>
              </a:buClr>
              <a:buFont typeface="Wingdings" panose="05000000000000000000" pitchFamily="2" charset="2"/>
              <a:buChar char="v"/>
            </a:pPr>
            <a:r>
              <a:rPr lang="zh-CN" altLang="en-US" sz="2800" b="1">
                <a:solidFill>
                  <a:schemeClr val="hlink"/>
                </a:solidFill>
              </a:rPr>
              <a:t>利用</a:t>
            </a:r>
            <a:r>
              <a:rPr lang="en-US" altLang="zh-CN" sz="2800" b="1">
                <a:solidFill>
                  <a:schemeClr val="hlink"/>
                </a:solidFill>
                <a:latin typeface="Verdana" panose="020B0604030504040204" pitchFamily="34" charset="0"/>
              </a:rPr>
              <a:t>BadBoy</a:t>
            </a:r>
            <a:r>
              <a:rPr lang="zh-CN" altLang="en-US" sz="2800" b="1">
                <a:solidFill>
                  <a:schemeClr val="hlink"/>
                </a:solidFill>
              </a:rPr>
              <a:t>进行脚本录制</a:t>
            </a:r>
          </a:p>
        </p:txBody>
      </p:sp>
      <p:sp>
        <p:nvSpPr>
          <p:cNvPr id="9221" name="Rectangle 6"/>
          <p:cNvSpPr txBox="1">
            <a:spLocks noRot="1" noChangeArrowheads="1"/>
          </p:cNvSpPr>
          <p:nvPr/>
        </p:nvSpPr>
        <p:spPr bwMode="auto">
          <a:xfrm>
            <a:off x="4648200" y="1905000"/>
            <a:ext cx="4194175"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Clr>
                <a:schemeClr val="hlink"/>
              </a:buClr>
              <a:buFont typeface="Wingdings" panose="05000000000000000000" pitchFamily="2" charset="2"/>
              <a:buChar char="v"/>
            </a:pPr>
            <a:r>
              <a:rPr lang="zh-CN" altLang="en-US" sz="2800" b="1">
                <a:solidFill>
                  <a:schemeClr val="hlink"/>
                </a:solidFill>
              </a:rPr>
              <a:t>利用</a:t>
            </a:r>
            <a:r>
              <a:rPr lang="en-US" altLang="zh-CN" sz="2800" b="1">
                <a:solidFill>
                  <a:schemeClr val="hlink"/>
                </a:solidFill>
                <a:latin typeface="Verdana" panose="020B0604030504040204" pitchFamily="34" charset="0"/>
              </a:rPr>
              <a:t>JMeter</a:t>
            </a:r>
            <a:r>
              <a:rPr lang="zh-CN" altLang="en-US" sz="2800" b="1">
                <a:solidFill>
                  <a:schemeClr val="hlink"/>
                </a:solidFill>
              </a:rPr>
              <a:t>的代理服务器功能进行脚本录制</a:t>
            </a:r>
          </a:p>
        </p:txBody>
      </p:sp>
    </p:spTree>
    <p:extLst>
      <p:ext uri="{BB962C8B-B14F-4D97-AF65-F5344CB8AC3E}">
        <p14:creationId xmlns:p14="http://schemas.microsoft.com/office/powerpoint/2010/main" val="2309653927"/>
      </p:ext>
    </p:extLst>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标题 1"/>
          <p:cNvSpPr>
            <a:spLocks noGrp="1" noChangeArrowheads="1"/>
          </p:cNvSpPr>
          <p:nvPr>
            <p:ph type="title" idx="4294967295"/>
          </p:nvPr>
        </p:nvSpPr>
        <p:spPr/>
        <p:txBody>
          <a:bodyPr/>
          <a:lstStyle/>
          <a:p>
            <a:r>
              <a:rPr lang="zh-CN" altLang="en-US" smtClean="0">
                <a:ea typeface="宋体" panose="02010600030101010101" pitchFamily="2" charset="-122"/>
              </a:rPr>
              <a:t>利用</a:t>
            </a:r>
            <a:r>
              <a:rPr lang="en-US" altLang="zh-CN" smtClean="0"/>
              <a:t>BadBoy</a:t>
            </a:r>
            <a:r>
              <a:rPr lang="zh-CN" altLang="en-US" smtClean="0">
                <a:ea typeface="宋体" panose="02010600030101010101" pitchFamily="2" charset="-122"/>
              </a:rPr>
              <a:t>录制</a:t>
            </a:r>
            <a:r>
              <a:rPr lang="en-US" altLang="zh-CN" smtClean="0"/>
              <a:t>JMeter</a:t>
            </a:r>
            <a:r>
              <a:rPr lang="zh-CN" altLang="en-US" smtClean="0">
                <a:ea typeface="宋体" panose="02010600030101010101" pitchFamily="2" charset="-122"/>
              </a:rPr>
              <a:t>脚本</a:t>
            </a:r>
            <a:r>
              <a:rPr lang="en-US" altLang="zh-CN" smtClean="0"/>
              <a:t>(1)</a:t>
            </a:r>
            <a:endParaRPr lang="zh-CN" altLang="en-US" smtClean="0">
              <a:ea typeface="宋体" panose="02010600030101010101" pitchFamily="2" charset="-122"/>
            </a:endParaRPr>
          </a:p>
        </p:txBody>
      </p:sp>
      <p:sp>
        <p:nvSpPr>
          <p:cNvPr id="10242" name="内容占位符 2"/>
          <p:cNvSpPr>
            <a:spLocks noGrp="1" noChangeArrowheads="1"/>
          </p:cNvSpPr>
          <p:nvPr>
            <p:ph idx="4294967295"/>
          </p:nvPr>
        </p:nvSpPr>
        <p:spPr/>
        <p:txBody>
          <a:bodyPr>
            <a:normAutofit fontScale="92500"/>
          </a:bodyPr>
          <a:lstStyle/>
          <a:p>
            <a:r>
              <a:rPr lang="zh-CN" altLang="en-US" smtClean="0">
                <a:ea typeface="宋体" panose="02010600030101010101" pitchFamily="2" charset="-122"/>
              </a:rPr>
              <a:t>通过</a:t>
            </a:r>
            <a:r>
              <a:rPr lang="en-US" altLang="zh-CN" smtClean="0">
                <a:hlinkClick r:id="rId2"/>
              </a:rPr>
              <a:t>Badboy</a:t>
            </a:r>
            <a:r>
              <a:rPr lang="zh-CN" altLang="en-US" smtClean="0">
                <a:ea typeface="宋体" panose="02010600030101010101" pitchFamily="2" charset="-122"/>
              </a:rPr>
              <a:t>的官方网站</a:t>
            </a:r>
            <a:r>
              <a:rPr lang="zh-CN" altLang="en-US" i="1" u="sng" smtClean="0">
                <a:ea typeface="宋体" panose="02010600030101010101" pitchFamily="2" charset="-122"/>
              </a:rPr>
              <a:t>（</a:t>
            </a:r>
            <a:r>
              <a:rPr lang="en-US" altLang="zh-CN" i="1" u="sng" smtClean="0">
                <a:hlinkClick r:id="rId2"/>
              </a:rPr>
              <a:t>http://www.badboy.com.au</a:t>
            </a:r>
            <a:r>
              <a:rPr lang="zh-CN" altLang="en-US" i="1" u="sng" smtClean="0">
                <a:ea typeface="宋体" panose="02010600030101010101" pitchFamily="2" charset="-122"/>
              </a:rPr>
              <a:t>）</a:t>
            </a:r>
            <a:r>
              <a:rPr lang="zh-CN" altLang="en-US" smtClean="0">
                <a:ea typeface="宋体" panose="02010600030101010101" pitchFamily="2" charset="-122"/>
              </a:rPr>
              <a:t>下载</a:t>
            </a:r>
            <a:r>
              <a:rPr lang="en-US" altLang="zh-CN" smtClean="0">
                <a:hlinkClick r:id="rId2"/>
              </a:rPr>
              <a:t>Badboy</a:t>
            </a:r>
            <a:r>
              <a:rPr lang="zh-CN" altLang="en-US" smtClean="0">
                <a:ea typeface="宋体" panose="02010600030101010101" pitchFamily="2" charset="-122"/>
              </a:rPr>
              <a:t>的最新版本；</a:t>
            </a:r>
          </a:p>
          <a:p>
            <a:r>
              <a:rPr lang="zh-CN" altLang="en-US" smtClean="0">
                <a:ea typeface="宋体" panose="02010600030101010101" pitchFamily="2" charset="-122"/>
              </a:rPr>
              <a:t>安装</a:t>
            </a:r>
            <a:r>
              <a:rPr lang="en-US" altLang="zh-CN" smtClean="0">
                <a:hlinkClick r:id="rId2"/>
              </a:rPr>
              <a:t>Badboy</a:t>
            </a:r>
            <a:r>
              <a:rPr lang="zh-CN" altLang="en-US" smtClean="0">
                <a:ea typeface="宋体" panose="02010600030101010101" pitchFamily="2" charset="-122"/>
              </a:rPr>
              <a:t>。安装过程同一般的</a:t>
            </a:r>
            <a:r>
              <a:rPr lang="en-US" altLang="zh-CN" smtClean="0"/>
              <a:t>Windows </a:t>
            </a:r>
            <a:r>
              <a:rPr lang="zh-CN" altLang="en-US" smtClean="0">
                <a:ea typeface="宋体" panose="02010600030101010101" pitchFamily="2" charset="-122"/>
              </a:rPr>
              <a:t>应用程序没有什么区别，安装完成后你可以在桌面和</a:t>
            </a:r>
            <a:r>
              <a:rPr lang="en-US" altLang="zh-CN" smtClean="0"/>
              <a:t>Windows</a:t>
            </a:r>
            <a:r>
              <a:rPr lang="zh-CN" altLang="en-US" smtClean="0">
                <a:ea typeface="宋体" panose="02010600030101010101" pitchFamily="2" charset="-122"/>
              </a:rPr>
              <a:t>开始菜单中看到相应的快捷方式</a:t>
            </a:r>
            <a:r>
              <a:rPr lang="en-US" altLang="zh-CN" smtClean="0"/>
              <a:t>——</a:t>
            </a:r>
            <a:r>
              <a:rPr lang="zh-CN" altLang="en-US" smtClean="0">
                <a:ea typeface="宋体" panose="02010600030101010101" pitchFamily="2" charset="-122"/>
              </a:rPr>
              <a:t>如果找不到，可以找一下</a:t>
            </a:r>
            <a:r>
              <a:rPr lang="en-US" altLang="zh-CN" smtClean="0">
                <a:hlinkClick r:id="rId2"/>
              </a:rPr>
              <a:t>Badboy</a:t>
            </a:r>
            <a:r>
              <a:rPr lang="zh-CN" altLang="en-US" smtClean="0">
                <a:ea typeface="宋体" panose="02010600030101010101" pitchFamily="2" charset="-122"/>
              </a:rPr>
              <a:t>安装目录下的</a:t>
            </a:r>
            <a:r>
              <a:rPr lang="en-US" altLang="zh-CN" smtClean="0">
                <a:hlinkClick r:id="rId2"/>
              </a:rPr>
              <a:t>Badboy</a:t>
            </a:r>
            <a:r>
              <a:rPr lang="en-US" altLang="zh-CN" smtClean="0"/>
              <a:t>.exe </a:t>
            </a:r>
            <a:r>
              <a:rPr lang="zh-CN" altLang="en-US" smtClean="0">
                <a:ea typeface="宋体" panose="02010600030101010101" pitchFamily="2" charset="-122"/>
              </a:rPr>
              <a:t>文件，直接双击启动</a:t>
            </a:r>
            <a:r>
              <a:rPr lang="en-US" altLang="zh-CN" smtClean="0">
                <a:hlinkClick r:id="rId2"/>
              </a:rPr>
              <a:t>Badboy</a:t>
            </a:r>
            <a:r>
              <a:rPr lang="zh-CN" altLang="en-US" smtClean="0">
                <a:ea typeface="宋体" panose="02010600030101010101" pitchFamily="2" charset="-122"/>
              </a:rPr>
              <a:t>；</a:t>
            </a:r>
          </a:p>
          <a:p>
            <a:r>
              <a:rPr lang="zh-CN" altLang="en-US" smtClean="0">
                <a:ea typeface="宋体" panose="02010600030101010101" pitchFamily="2" charset="-122"/>
              </a:rPr>
              <a:t>启动</a:t>
            </a:r>
            <a:r>
              <a:rPr lang="en-US" altLang="zh-CN" smtClean="0">
                <a:hlinkClick r:id="rId2"/>
              </a:rPr>
              <a:t>Badboy</a:t>
            </a:r>
            <a:r>
              <a:rPr lang="zh-CN" altLang="en-US" smtClean="0">
                <a:ea typeface="宋体" panose="02010600030101010101" pitchFamily="2" charset="-122"/>
              </a:rPr>
              <a:t>，你可以看到下面的界面。</a:t>
            </a:r>
          </a:p>
        </p:txBody>
      </p:sp>
      <p:sp>
        <p:nvSpPr>
          <p:cNvPr id="1024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4083275053"/>
      </p:ext>
    </p:extLst>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标题 1"/>
          <p:cNvSpPr>
            <a:spLocks noGrp="1" noChangeArrowheads="1"/>
          </p:cNvSpPr>
          <p:nvPr>
            <p:ph type="title" idx="4294967295"/>
          </p:nvPr>
        </p:nvSpPr>
        <p:spPr/>
        <p:txBody>
          <a:bodyPr/>
          <a:lstStyle/>
          <a:p>
            <a:r>
              <a:rPr lang="zh-CN" altLang="en-US" smtClean="0">
                <a:ea typeface="宋体" panose="02010600030101010101" pitchFamily="2" charset="-122"/>
              </a:rPr>
              <a:t>利用</a:t>
            </a:r>
            <a:r>
              <a:rPr lang="en-US" altLang="zh-CN" smtClean="0"/>
              <a:t>BadBoy</a:t>
            </a:r>
            <a:r>
              <a:rPr lang="zh-CN" altLang="en-US" smtClean="0">
                <a:ea typeface="宋体" panose="02010600030101010101" pitchFamily="2" charset="-122"/>
              </a:rPr>
              <a:t>录制</a:t>
            </a:r>
            <a:r>
              <a:rPr lang="en-US" altLang="zh-CN" smtClean="0"/>
              <a:t>JMeter</a:t>
            </a:r>
            <a:r>
              <a:rPr lang="zh-CN" altLang="en-US" smtClean="0">
                <a:ea typeface="宋体" panose="02010600030101010101" pitchFamily="2" charset="-122"/>
              </a:rPr>
              <a:t>脚本</a:t>
            </a:r>
            <a:r>
              <a:rPr lang="en-US" altLang="zh-CN" smtClean="0"/>
              <a:t>(2)</a:t>
            </a:r>
            <a:endParaRPr lang="zh-CN" altLang="en-US" smtClean="0">
              <a:ea typeface="宋体" panose="02010600030101010101" pitchFamily="2" charset="-122"/>
            </a:endParaRPr>
          </a:p>
        </p:txBody>
      </p:sp>
      <p:sp>
        <p:nvSpPr>
          <p:cNvPr id="11266"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1126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338" y="1412875"/>
            <a:ext cx="5854700" cy="46529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1268" name="Rectangle 17"/>
          <p:cNvSpPr>
            <a:spLocks noGrp="1" noRot="1" noChangeArrowheads="1"/>
          </p:cNvSpPr>
          <p:nvPr>
            <p:ph idx="4294967295"/>
          </p:nvPr>
        </p:nvSpPr>
        <p:spPr>
          <a:xfrm>
            <a:off x="6248400" y="1244600"/>
            <a:ext cx="2895600" cy="4821238"/>
          </a:xfrm>
        </p:spPr>
        <p:txBody>
          <a:bodyPr/>
          <a:lstStyle/>
          <a:p>
            <a:pPr>
              <a:lnSpc>
                <a:spcPct val="80000"/>
              </a:lnSpc>
            </a:pPr>
            <a:r>
              <a:rPr lang="zh-CN" altLang="en-US" sz="1400" smtClean="0">
                <a:ea typeface="宋体" panose="02010600030101010101" pitchFamily="2" charset="-122"/>
              </a:rPr>
              <a:t>在地址栏（图中红色方框标注的部分）中输入你需要录制的</a:t>
            </a:r>
            <a:r>
              <a:rPr lang="en-US" altLang="zh-CN" sz="1400" smtClean="0"/>
              <a:t>Web</a:t>
            </a:r>
            <a:r>
              <a:rPr lang="zh-CN" altLang="en-US" sz="1400" smtClean="0">
                <a:ea typeface="宋体" panose="02010600030101010101" pitchFamily="2" charset="-122"/>
              </a:rPr>
              <a:t>应用的</a:t>
            </a:r>
            <a:r>
              <a:rPr lang="en-US" altLang="zh-CN" sz="1400" smtClean="0"/>
              <a:t>URL——</a:t>
            </a:r>
            <a:r>
              <a:rPr lang="zh-CN" altLang="en-US" sz="1400" smtClean="0">
                <a:ea typeface="宋体" panose="02010600030101010101" pitchFamily="2" charset="-122"/>
              </a:rPr>
              <a:t>这里我们以</a:t>
            </a:r>
            <a:r>
              <a:rPr lang="en-US" altLang="zh-CN" sz="1400" smtClean="0">
                <a:hlinkClick r:id="rId3"/>
              </a:rPr>
              <a:t>http://www.baidu.com</a:t>
            </a:r>
            <a:r>
              <a:rPr lang="en-US" altLang="zh-CN" sz="1400" smtClean="0"/>
              <a:t> </a:t>
            </a:r>
            <a:r>
              <a:rPr lang="zh-CN" altLang="en-US" sz="1400" smtClean="0">
                <a:ea typeface="宋体" panose="02010600030101010101" pitchFamily="2" charset="-122"/>
              </a:rPr>
              <a:t>为例 。</a:t>
            </a:r>
          </a:p>
          <a:p>
            <a:pPr>
              <a:lnSpc>
                <a:spcPct val="80000"/>
              </a:lnSpc>
            </a:pPr>
            <a:r>
              <a:rPr lang="zh-CN" altLang="en-US" sz="1400" smtClean="0">
                <a:ea typeface="宋体" panose="02010600030101010101" pitchFamily="2" charset="-122"/>
              </a:rPr>
              <a:t>点击 开始录制 按钮（图中蓝色圆圈标注的部分）开始录制</a:t>
            </a:r>
          </a:p>
          <a:p>
            <a:pPr>
              <a:lnSpc>
                <a:spcPct val="80000"/>
              </a:lnSpc>
            </a:pPr>
            <a:r>
              <a:rPr lang="zh-CN" altLang="en-US" sz="1400" smtClean="0">
                <a:ea typeface="宋体" panose="02010600030101010101" pitchFamily="2" charset="-122"/>
              </a:rPr>
              <a:t>开始录制后，你可以直接在</a:t>
            </a:r>
            <a:r>
              <a:rPr lang="en-US" altLang="zh-CN" sz="1400" smtClean="0">
                <a:hlinkClick r:id="rId4"/>
              </a:rPr>
              <a:t>Badboy</a:t>
            </a:r>
            <a:r>
              <a:rPr lang="zh-CN" altLang="en-US" sz="1400" smtClean="0">
                <a:ea typeface="宋体" panose="02010600030101010101" pitchFamily="2" charset="-122"/>
              </a:rPr>
              <a:t>内嵌的浏览器（主界面的右侧）中对被测应用进行操作，所有的操作都会被记录在主界面左侧的编辑窗口中（图中黄色方框标注的部分）</a:t>
            </a:r>
            <a:endParaRPr lang="en-US" altLang="zh-CN" sz="1400" smtClean="0"/>
          </a:p>
          <a:p>
            <a:pPr>
              <a:lnSpc>
                <a:spcPct val="80000"/>
              </a:lnSpc>
            </a:pPr>
            <a:r>
              <a:rPr lang="zh-CN" altLang="en-US" sz="1400" smtClean="0">
                <a:ea typeface="宋体" panose="02010600030101010101" pitchFamily="2" charset="-122"/>
              </a:rPr>
              <a:t>在</a:t>
            </a:r>
            <a:r>
              <a:rPr lang="en-US" altLang="zh-CN" sz="1400" smtClean="0"/>
              <a:t>baidu</a:t>
            </a:r>
            <a:r>
              <a:rPr lang="zh-CN" altLang="en-US" sz="1400" smtClean="0">
                <a:ea typeface="宋体" panose="02010600030101010101" pitchFamily="2" charset="-122"/>
              </a:rPr>
              <a:t>的搜索引擎中输入 </a:t>
            </a:r>
            <a:r>
              <a:rPr lang="en-US" altLang="zh-CN" sz="1400" smtClean="0">
                <a:hlinkClick r:id="rId5" tooltip="Apache jmeter"/>
              </a:rPr>
              <a:t>JMeter</a:t>
            </a:r>
            <a:r>
              <a:rPr lang="en-US" altLang="zh-CN" sz="1400" smtClean="0"/>
              <a:t> </a:t>
            </a:r>
            <a:r>
              <a:rPr lang="zh-CN" altLang="en-US" sz="1400" smtClean="0">
                <a:ea typeface="宋体" panose="02010600030101010101" pitchFamily="2" charset="-122"/>
              </a:rPr>
              <a:t>进行搜索</a:t>
            </a:r>
            <a:endParaRPr lang="en-US" altLang="zh-CN" sz="1400" smtClean="0"/>
          </a:p>
          <a:p>
            <a:pPr>
              <a:lnSpc>
                <a:spcPct val="80000"/>
              </a:lnSpc>
            </a:pPr>
            <a:r>
              <a:rPr lang="zh-CN" altLang="en-US" sz="1400" smtClean="0">
                <a:ea typeface="宋体" panose="02010600030101010101" pitchFamily="2" charset="-122"/>
              </a:rPr>
              <a:t>录制下来的脚本并不是一行行的代码，而是一个个</a:t>
            </a:r>
            <a:r>
              <a:rPr lang="en-US" altLang="zh-CN" sz="1400" smtClean="0"/>
              <a:t>Web</a:t>
            </a:r>
            <a:r>
              <a:rPr lang="zh-CN" altLang="en-US" sz="1400" smtClean="0">
                <a:ea typeface="宋体" panose="02010600030101010101" pitchFamily="2" charset="-122"/>
              </a:rPr>
              <a:t>对象</a:t>
            </a:r>
            <a:endParaRPr lang="en-US" altLang="zh-CN" sz="1400" smtClean="0"/>
          </a:p>
          <a:p>
            <a:pPr>
              <a:lnSpc>
                <a:spcPct val="80000"/>
              </a:lnSpc>
            </a:pPr>
            <a:r>
              <a:rPr lang="zh-CN" altLang="en-US" sz="1400" smtClean="0">
                <a:ea typeface="宋体" panose="02010600030101010101" pitchFamily="2" charset="-122"/>
              </a:rPr>
              <a:t>录制完成后，点击工具栏中的“停止录制”按钮（图中紫色方框标注的部分），完成脚本的录制； </a:t>
            </a:r>
          </a:p>
        </p:txBody>
      </p:sp>
    </p:spTree>
    <p:extLst>
      <p:ext uri="{BB962C8B-B14F-4D97-AF65-F5344CB8AC3E}">
        <p14:creationId xmlns:p14="http://schemas.microsoft.com/office/powerpoint/2010/main" val="4044507395"/>
      </p:ext>
    </p:extLst>
  </p:cSld>
  <p:clrMapOvr>
    <a:masterClrMapping/>
  </p:clrMapOvr>
  <p:transition spd="slow">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标题 1"/>
          <p:cNvSpPr>
            <a:spLocks noGrp="1" noChangeArrowheads="1"/>
          </p:cNvSpPr>
          <p:nvPr>
            <p:ph type="title" idx="4294967295"/>
          </p:nvPr>
        </p:nvSpPr>
        <p:spPr/>
        <p:txBody>
          <a:bodyPr/>
          <a:lstStyle/>
          <a:p>
            <a:r>
              <a:rPr lang="zh-CN" altLang="en-US" smtClean="0">
                <a:ea typeface="宋体" panose="02010600030101010101" pitchFamily="2" charset="-122"/>
              </a:rPr>
              <a:t>利用</a:t>
            </a:r>
            <a:r>
              <a:rPr lang="en-US" altLang="zh-CN" smtClean="0"/>
              <a:t>BadBoy</a:t>
            </a:r>
            <a:r>
              <a:rPr lang="zh-CN" altLang="en-US" smtClean="0">
                <a:ea typeface="宋体" panose="02010600030101010101" pitchFamily="2" charset="-122"/>
              </a:rPr>
              <a:t>录制</a:t>
            </a:r>
            <a:r>
              <a:rPr lang="en-US" altLang="zh-CN" smtClean="0"/>
              <a:t>JMeter</a:t>
            </a:r>
            <a:r>
              <a:rPr lang="zh-CN" altLang="en-US" smtClean="0">
                <a:ea typeface="宋体" panose="02010600030101010101" pitchFamily="2" charset="-122"/>
              </a:rPr>
              <a:t>脚本</a:t>
            </a:r>
            <a:r>
              <a:rPr lang="en-US" altLang="zh-CN" smtClean="0"/>
              <a:t>(3)</a:t>
            </a:r>
            <a:endParaRPr lang="zh-CN" altLang="en-US" smtClean="0">
              <a:ea typeface="宋体" panose="02010600030101010101" pitchFamily="2" charset="-122"/>
            </a:endParaRPr>
          </a:p>
        </p:txBody>
      </p:sp>
      <p:sp>
        <p:nvSpPr>
          <p:cNvPr id="12290" name="内容占位符 2"/>
          <p:cNvSpPr>
            <a:spLocks noGrp="1" noChangeArrowheads="1"/>
          </p:cNvSpPr>
          <p:nvPr>
            <p:ph idx="4294967295"/>
          </p:nvPr>
        </p:nvSpPr>
        <p:spPr/>
        <p:txBody>
          <a:bodyPr/>
          <a:lstStyle/>
          <a:p>
            <a:endParaRPr lang="zh-CN" altLang="zh-CN" smtClean="0"/>
          </a:p>
        </p:txBody>
      </p:sp>
      <p:sp>
        <p:nvSpPr>
          <p:cNvPr id="12291"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1229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341438"/>
            <a:ext cx="2770188" cy="338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5"/>
          <p:cNvSpPr txBox="1">
            <a:spLocks noRot="1" noChangeArrowheads="1"/>
          </p:cNvSpPr>
          <p:nvPr/>
        </p:nvSpPr>
        <p:spPr bwMode="auto">
          <a:xfrm>
            <a:off x="3886200" y="1341438"/>
            <a:ext cx="4956175" cy="475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选择</a:t>
            </a:r>
            <a:r>
              <a:rPr lang="zh-CN" altLang="en-US" b="1">
                <a:solidFill>
                  <a:schemeClr val="hlink"/>
                </a:solidFill>
                <a:latin typeface="Verdana" panose="020B0604030504040204" pitchFamily="34" charset="0"/>
              </a:rPr>
              <a:t>“</a:t>
            </a:r>
            <a:r>
              <a:rPr lang="en-US" altLang="zh-CN" b="1">
                <a:solidFill>
                  <a:schemeClr val="hlink"/>
                </a:solidFill>
                <a:latin typeface="Verdana" panose="020B0604030504040204" pitchFamily="34" charset="0"/>
              </a:rPr>
              <a:t>File -&gt; Export to </a:t>
            </a:r>
            <a:r>
              <a:rPr lang="en-US" altLang="zh-CN" b="1">
                <a:solidFill>
                  <a:schemeClr val="hlink"/>
                </a:solidFill>
                <a:latin typeface="Verdana" panose="020B0604030504040204" pitchFamily="34" charset="0"/>
                <a:hlinkClick r:id="rId3" tooltip="Apache jmeter"/>
              </a:rPr>
              <a:t>JMeter</a:t>
            </a:r>
            <a:r>
              <a:rPr lang="en-US" altLang="zh-CN" b="1">
                <a:solidFill>
                  <a:schemeClr val="hlink"/>
                </a:solidFill>
                <a:latin typeface="Verdana" panose="020B0604030504040204" pitchFamily="34" charset="0"/>
              </a:rPr>
              <a:t>”</a:t>
            </a:r>
            <a:r>
              <a:rPr lang="zh-CN" altLang="en-US" b="1">
                <a:solidFill>
                  <a:schemeClr val="hlink"/>
                </a:solidFill>
              </a:rPr>
              <a:t>菜单，填写文件名</a:t>
            </a:r>
            <a:r>
              <a:rPr lang="zh-CN" altLang="en-US" b="1">
                <a:solidFill>
                  <a:schemeClr val="hlink"/>
                </a:solidFill>
                <a:latin typeface="Verdana" panose="020B0604030504040204" pitchFamily="34" charset="0"/>
              </a:rPr>
              <a:t>“</a:t>
            </a:r>
            <a:r>
              <a:rPr lang="en-US" altLang="zh-CN" b="1">
                <a:solidFill>
                  <a:schemeClr val="hlink"/>
                </a:solidFill>
                <a:latin typeface="Verdana" panose="020B0604030504040204" pitchFamily="34" charset="0"/>
              </a:rPr>
              <a:t>baidu.jmx”</a:t>
            </a:r>
            <a:r>
              <a:rPr lang="zh-CN" altLang="en-US" b="1">
                <a:solidFill>
                  <a:schemeClr val="hlink"/>
                </a:solidFill>
              </a:rPr>
              <a:t>，将录制好脚本导出为</a:t>
            </a:r>
            <a:r>
              <a:rPr lang="en-US" altLang="zh-CN" b="1">
                <a:solidFill>
                  <a:schemeClr val="hlink"/>
                </a:solidFill>
                <a:latin typeface="Verdana" panose="020B0604030504040204" pitchFamily="34" charset="0"/>
                <a:hlinkClick r:id="rId3" tooltip="Apache jmeter"/>
              </a:rPr>
              <a:t>JMeter</a:t>
            </a:r>
            <a:r>
              <a:rPr lang="zh-CN" altLang="en-US" b="1">
                <a:solidFill>
                  <a:schemeClr val="hlink"/>
                </a:solidFill>
              </a:rPr>
              <a:t>脚本格式。也可以选择</a:t>
            </a:r>
            <a:r>
              <a:rPr lang="zh-CN" altLang="en-US" b="1">
                <a:solidFill>
                  <a:schemeClr val="hlink"/>
                </a:solidFill>
                <a:latin typeface="Verdana" panose="020B0604030504040204" pitchFamily="34" charset="0"/>
              </a:rPr>
              <a:t>“</a:t>
            </a:r>
            <a:r>
              <a:rPr lang="en-US" altLang="zh-CN" b="1">
                <a:solidFill>
                  <a:schemeClr val="hlink"/>
                </a:solidFill>
                <a:latin typeface="Verdana" panose="020B0604030504040204" pitchFamily="34" charset="0"/>
              </a:rPr>
              <a:t>File -&gt; Save”</a:t>
            </a:r>
            <a:r>
              <a:rPr lang="zh-CN" altLang="en-US" b="1">
                <a:solidFill>
                  <a:schemeClr val="hlink"/>
                </a:solidFill>
              </a:rPr>
              <a:t>菜单保存为</a:t>
            </a:r>
            <a:r>
              <a:rPr lang="en-US" altLang="zh-CN" b="1">
                <a:solidFill>
                  <a:schemeClr val="hlink"/>
                </a:solidFill>
                <a:latin typeface="Verdana" panose="020B0604030504040204" pitchFamily="34" charset="0"/>
                <a:hlinkClick r:id="rId4"/>
              </a:rPr>
              <a:t>Badboy</a:t>
            </a:r>
            <a:r>
              <a:rPr lang="zh-CN" altLang="en-US" b="1">
                <a:solidFill>
                  <a:schemeClr val="hlink"/>
                </a:solidFill>
              </a:rPr>
              <a:t>脚本；</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启动</a:t>
            </a:r>
            <a:r>
              <a:rPr lang="en-US" altLang="zh-CN" b="1">
                <a:solidFill>
                  <a:schemeClr val="hlink"/>
                </a:solidFill>
                <a:latin typeface="Verdana" panose="020B0604030504040204" pitchFamily="34" charset="0"/>
                <a:hlinkClick r:id="rId3" tooltip="Apache jmeter"/>
              </a:rPr>
              <a:t>JMeter</a:t>
            </a:r>
            <a:r>
              <a:rPr lang="zh-CN" altLang="en-US" b="1">
                <a:solidFill>
                  <a:schemeClr val="hlink"/>
                </a:solidFill>
              </a:rPr>
              <a:t>并打开刚刚生成的测试脚本，就可以用</a:t>
            </a:r>
            <a:r>
              <a:rPr lang="en-US" altLang="zh-CN" b="1">
                <a:solidFill>
                  <a:schemeClr val="hlink"/>
                </a:solidFill>
                <a:latin typeface="Verdana" panose="020B0604030504040204" pitchFamily="34" charset="0"/>
              </a:rPr>
              <a:t>JMeter</a:t>
            </a:r>
            <a:r>
              <a:rPr lang="zh-CN" altLang="en-US" b="1">
                <a:solidFill>
                  <a:schemeClr val="hlink"/>
                </a:solidFill>
              </a:rPr>
              <a:t>进行测试了。</a:t>
            </a:r>
          </a:p>
        </p:txBody>
      </p:sp>
    </p:spTree>
    <p:extLst>
      <p:ext uri="{BB962C8B-B14F-4D97-AF65-F5344CB8AC3E}">
        <p14:creationId xmlns:p14="http://schemas.microsoft.com/office/powerpoint/2010/main" val="2266011196"/>
      </p:ext>
    </p:extLst>
  </p:cSld>
  <p:clrMapOvr>
    <a:masterClrMapping/>
  </p:clrMapOvr>
  <p:transition spd="slow">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标题 1"/>
          <p:cNvSpPr>
            <a:spLocks noGrp="1" noChangeArrowheads="1"/>
          </p:cNvSpPr>
          <p:nvPr>
            <p:ph type="title" idx="4294967295"/>
          </p:nvPr>
        </p:nvSpPr>
        <p:spPr>
          <a:xfrm>
            <a:off x="457200" y="533400"/>
            <a:ext cx="8534400" cy="563563"/>
          </a:xfrm>
        </p:spPr>
        <p:txBody>
          <a:bodyPr/>
          <a:lstStyle/>
          <a:p>
            <a:r>
              <a:rPr lang="zh-CN" altLang="en-US" sz="2400" smtClean="0">
                <a:ea typeface="宋体" panose="02010600030101010101" pitchFamily="2" charset="-122"/>
              </a:rPr>
              <a:t>利用</a:t>
            </a:r>
            <a:r>
              <a:rPr lang="en-US" altLang="zh-CN" sz="2400" smtClean="0"/>
              <a:t>JMeter</a:t>
            </a:r>
            <a:r>
              <a:rPr lang="zh-CN" altLang="en-US" sz="2400" smtClean="0">
                <a:ea typeface="宋体" panose="02010600030101010101" pitchFamily="2" charset="-122"/>
              </a:rPr>
              <a:t>的代理服务器功能进行脚本录制</a:t>
            </a:r>
            <a:r>
              <a:rPr lang="en-US" altLang="zh-CN" sz="2400" smtClean="0"/>
              <a:t>(1)</a:t>
            </a:r>
            <a:endParaRPr lang="zh-CN" altLang="en-US" sz="2400" smtClean="0">
              <a:ea typeface="宋体" panose="02010600030101010101" pitchFamily="2" charset="-122"/>
            </a:endParaRPr>
          </a:p>
        </p:txBody>
      </p:sp>
      <p:sp>
        <p:nvSpPr>
          <p:cNvPr id="13314"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13315" name="Picture 4"/>
          <p:cNvPicPr>
            <a:picLocks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152400" y="1327150"/>
            <a:ext cx="6084888" cy="4562475"/>
          </a:xfrm>
        </p:spPr>
      </p:pic>
      <p:sp>
        <p:nvSpPr>
          <p:cNvPr id="13316" name="Rectangle 5"/>
          <p:cNvSpPr txBox="1">
            <a:spLocks noRot="1" noChangeArrowheads="1"/>
          </p:cNvSpPr>
          <p:nvPr/>
        </p:nvSpPr>
        <p:spPr bwMode="auto">
          <a:xfrm>
            <a:off x="6272213" y="1458913"/>
            <a:ext cx="2254250" cy="440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在测试计划中添加线程组，在线程组中添加逻辑控制器－录制控制器。</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在工作台中添加非测试元件－</a:t>
            </a:r>
            <a:r>
              <a:rPr lang="en-US" altLang="zh-CN" b="1">
                <a:solidFill>
                  <a:schemeClr val="hlink"/>
                </a:solidFill>
                <a:latin typeface="Verdana" panose="020B0604030504040204" pitchFamily="34" charset="0"/>
              </a:rPr>
              <a:t>HTTP</a:t>
            </a:r>
            <a:r>
              <a:rPr lang="zh-CN" altLang="en-US" b="1">
                <a:solidFill>
                  <a:schemeClr val="hlink"/>
                </a:solidFill>
              </a:rPr>
              <a:t>代理服务器。</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端口：即代理服务器的监听端口，我们设为</a:t>
            </a:r>
            <a:r>
              <a:rPr lang="en-US" altLang="zh-CN" b="1">
                <a:solidFill>
                  <a:schemeClr val="hlink"/>
                </a:solidFill>
                <a:latin typeface="Verdana" panose="020B0604030504040204" pitchFamily="34" charset="0"/>
              </a:rPr>
              <a:t>8080</a:t>
            </a:r>
            <a:r>
              <a:rPr lang="zh-CN" altLang="en-US" b="1">
                <a:solidFill>
                  <a:schemeClr val="hlink"/>
                </a:solidFill>
              </a:rPr>
              <a:t>。</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目标控制器选择：测试计划</a:t>
            </a:r>
            <a:r>
              <a:rPr lang="en-US" altLang="zh-CN" b="1">
                <a:solidFill>
                  <a:schemeClr val="hlink"/>
                </a:solidFill>
                <a:latin typeface="Verdana" panose="020B0604030504040204" pitchFamily="34" charset="0"/>
              </a:rPr>
              <a:t>&gt;</a:t>
            </a:r>
            <a:r>
              <a:rPr lang="zh-CN" altLang="en-US" b="1">
                <a:solidFill>
                  <a:schemeClr val="hlink"/>
                </a:solidFill>
              </a:rPr>
              <a:t>线程组；</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分组选择：每个组放入一个新的控制器。</a:t>
            </a:r>
          </a:p>
        </p:txBody>
      </p:sp>
      <p:sp>
        <p:nvSpPr>
          <p:cNvPr id="13317" name="Line 13"/>
          <p:cNvSpPr>
            <a:spLocks noChangeShapeType="1"/>
          </p:cNvSpPr>
          <p:nvPr/>
        </p:nvSpPr>
        <p:spPr bwMode="auto">
          <a:xfrm>
            <a:off x="439738" y="1903413"/>
            <a:ext cx="6264275" cy="0"/>
          </a:xfrm>
          <a:prstGeom prst="line">
            <a:avLst/>
          </a:prstGeom>
          <a:noFill/>
          <a:ln w="3810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
        <p:nvSpPr>
          <p:cNvPr id="13318" name="Line 14"/>
          <p:cNvSpPr>
            <a:spLocks noChangeShapeType="1"/>
          </p:cNvSpPr>
          <p:nvPr/>
        </p:nvSpPr>
        <p:spPr bwMode="auto">
          <a:xfrm>
            <a:off x="655638" y="2046288"/>
            <a:ext cx="5976937" cy="215900"/>
          </a:xfrm>
          <a:prstGeom prst="line">
            <a:avLst/>
          </a:prstGeom>
          <a:noFill/>
          <a:ln w="3810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
        <p:nvSpPr>
          <p:cNvPr id="13319" name="Line 15"/>
          <p:cNvSpPr>
            <a:spLocks noChangeShapeType="1"/>
          </p:cNvSpPr>
          <p:nvPr/>
        </p:nvSpPr>
        <p:spPr bwMode="auto">
          <a:xfrm>
            <a:off x="727075" y="2262188"/>
            <a:ext cx="5905500" cy="720725"/>
          </a:xfrm>
          <a:prstGeom prst="line">
            <a:avLst/>
          </a:prstGeom>
          <a:noFill/>
          <a:ln w="3810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
        <p:nvSpPr>
          <p:cNvPr id="13320" name="Line 16"/>
          <p:cNvSpPr>
            <a:spLocks noChangeShapeType="1"/>
          </p:cNvSpPr>
          <p:nvPr/>
        </p:nvSpPr>
        <p:spPr bwMode="auto">
          <a:xfrm>
            <a:off x="2384425" y="2695575"/>
            <a:ext cx="4319588" cy="2232025"/>
          </a:xfrm>
          <a:prstGeom prst="line">
            <a:avLst/>
          </a:prstGeom>
          <a:noFill/>
          <a:ln w="3810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
        <p:nvSpPr>
          <p:cNvPr id="13321" name="Line 17"/>
          <p:cNvSpPr>
            <a:spLocks noChangeShapeType="1"/>
          </p:cNvSpPr>
          <p:nvPr/>
        </p:nvSpPr>
        <p:spPr bwMode="auto">
          <a:xfrm>
            <a:off x="2239963" y="2911475"/>
            <a:ext cx="4464050" cy="2735263"/>
          </a:xfrm>
          <a:prstGeom prst="line">
            <a:avLst/>
          </a:prstGeom>
          <a:noFill/>
          <a:ln w="3810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
        <p:nvSpPr>
          <p:cNvPr id="13322" name="Line 18"/>
          <p:cNvSpPr>
            <a:spLocks noChangeShapeType="1"/>
          </p:cNvSpPr>
          <p:nvPr/>
        </p:nvSpPr>
        <p:spPr bwMode="auto">
          <a:xfrm>
            <a:off x="1952625" y="2335213"/>
            <a:ext cx="4679950" cy="1655762"/>
          </a:xfrm>
          <a:prstGeom prst="line">
            <a:avLst/>
          </a:prstGeom>
          <a:noFill/>
          <a:ln w="3810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Tree>
    <p:extLst>
      <p:ext uri="{BB962C8B-B14F-4D97-AF65-F5344CB8AC3E}">
        <p14:creationId xmlns:p14="http://schemas.microsoft.com/office/powerpoint/2010/main" val="1343439290"/>
      </p:ext>
    </p:extLst>
  </p:cSld>
  <p:clrMapOvr>
    <a:masterClrMapping/>
  </p:clrMapOvr>
  <p:transition spd="slow">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标题 1"/>
          <p:cNvSpPr>
            <a:spLocks noGrp="1" noChangeArrowheads="1"/>
          </p:cNvSpPr>
          <p:nvPr>
            <p:ph type="title" idx="4294967295"/>
          </p:nvPr>
        </p:nvSpPr>
        <p:spPr/>
        <p:txBody>
          <a:bodyPr/>
          <a:lstStyle/>
          <a:p>
            <a:r>
              <a:rPr lang="zh-CN" altLang="en-US" sz="2400" smtClean="0">
                <a:solidFill>
                  <a:srgbClr val="2E6272"/>
                </a:solidFill>
                <a:ea typeface="宋体" panose="02010600030101010101" pitchFamily="2" charset="-122"/>
              </a:rPr>
              <a:t>利用</a:t>
            </a:r>
            <a:r>
              <a:rPr lang="en-US" altLang="zh-CN" sz="2400" smtClean="0">
                <a:solidFill>
                  <a:srgbClr val="2E6272"/>
                </a:solidFill>
              </a:rPr>
              <a:t>JMeter</a:t>
            </a:r>
            <a:r>
              <a:rPr lang="zh-CN" altLang="en-US" sz="2400" smtClean="0">
                <a:solidFill>
                  <a:srgbClr val="2E6272"/>
                </a:solidFill>
                <a:ea typeface="宋体" panose="02010600030101010101" pitchFamily="2" charset="-122"/>
              </a:rPr>
              <a:t>的代理服务器功能进行脚本录制</a:t>
            </a:r>
            <a:r>
              <a:rPr lang="en-US" altLang="zh-CN" sz="2400" smtClean="0">
                <a:solidFill>
                  <a:srgbClr val="2E6272"/>
                </a:solidFill>
              </a:rPr>
              <a:t>(2)</a:t>
            </a:r>
            <a:endParaRPr lang="zh-CN" altLang="en-US" smtClean="0">
              <a:ea typeface="宋体" panose="02010600030101010101" pitchFamily="2" charset="-122"/>
            </a:endParaRPr>
          </a:p>
        </p:txBody>
      </p:sp>
      <p:sp>
        <p:nvSpPr>
          <p:cNvPr id="14338" name="内容占位符 2"/>
          <p:cNvSpPr>
            <a:spLocks noGrp="1" noChangeArrowheads="1"/>
          </p:cNvSpPr>
          <p:nvPr>
            <p:ph idx="4294967295"/>
          </p:nvPr>
        </p:nvSpPr>
        <p:spPr/>
        <p:txBody>
          <a:bodyPr/>
          <a:lstStyle/>
          <a:p>
            <a:endParaRPr lang="zh-CN" altLang="zh-CN" smtClean="0"/>
          </a:p>
        </p:txBody>
      </p:sp>
      <p:sp>
        <p:nvSpPr>
          <p:cNvPr id="1433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14340"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1914525"/>
            <a:ext cx="4392613" cy="205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Rectangle 9"/>
          <p:cNvSpPr txBox="1">
            <a:spLocks noRot="1" noChangeArrowheads="1"/>
          </p:cNvSpPr>
          <p:nvPr/>
        </p:nvSpPr>
        <p:spPr bwMode="auto">
          <a:xfrm>
            <a:off x="301625" y="4221163"/>
            <a:ext cx="8540750" cy="208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在</a:t>
            </a:r>
            <a:r>
              <a:rPr lang="en-US" altLang="zh-CN" b="1">
                <a:solidFill>
                  <a:schemeClr val="hlink"/>
                </a:solidFill>
                <a:latin typeface="Verdana" panose="020B0604030504040204" pitchFamily="34" charset="0"/>
              </a:rPr>
              <a:t>HTTP</a:t>
            </a:r>
            <a:r>
              <a:rPr lang="zh-CN" altLang="en-US" b="1">
                <a:solidFill>
                  <a:schemeClr val="hlink"/>
                </a:solidFill>
              </a:rPr>
              <a:t>代理服务器中添加定时器－高斯随机定时器（用于告知</a:t>
            </a:r>
            <a:r>
              <a:rPr lang="en-US" altLang="zh-CN" b="1">
                <a:solidFill>
                  <a:schemeClr val="hlink"/>
                </a:solidFill>
                <a:latin typeface="Verdana" panose="020B0604030504040204" pitchFamily="34" charset="0"/>
              </a:rPr>
              <a:t>Jmeter</a:t>
            </a:r>
            <a:r>
              <a:rPr lang="zh-CN" altLang="en-US" b="1">
                <a:solidFill>
                  <a:schemeClr val="hlink"/>
                </a:solidFill>
              </a:rPr>
              <a:t>来在其生成的</a:t>
            </a:r>
            <a:r>
              <a:rPr lang="en-US" altLang="zh-CN" b="1">
                <a:solidFill>
                  <a:schemeClr val="hlink"/>
                </a:solidFill>
                <a:latin typeface="Verdana" panose="020B0604030504040204" pitchFamily="34" charset="0"/>
              </a:rPr>
              <a:t>HTTP</a:t>
            </a:r>
            <a:r>
              <a:rPr lang="zh-CN" altLang="en-US" b="1">
                <a:solidFill>
                  <a:schemeClr val="hlink"/>
                </a:solidFill>
              </a:rPr>
              <a:t>请求中自动的增加一个定时器）。定时器将会使相应的的取样器被延迟。 延时的规则是，在上一个访问请求被响应并延时了指定的时间后，下一个被定时器影响的取样访问请求才会被发送出去。 </a:t>
            </a:r>
          </a:p>
          <a:p>
            <a:pPr eaLnBrk="0" hangingPunct="0">
              <a:lnSpc>
                <a:spcPct val="80000"/>
              </a:lnSpc>
              <a:spcBef>
                <a:spcPct val="20000"/>
              </a:spcBef>
              <a:buClr>
                <a:schemeClr val="hlink"/>
              </a:buClr>
              <a:buFont typeface="Wingdings" panose="05000000000000000000" pitchFamily="2" charset="2"/>
              <a:buNone/>
            </a:pPr>
            <a:endParaRPr lang="zh-CN" altLang="en-US" b="1">
              <a:solidFill>
                <a:schemeClr val="hlink"/>
              </a:solidFill>
            </a:endParaRP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如果在代理服务器元件里使用了高斯随机定时器，就应该在其中的固定延迟偏移（</a:t>
            </a:r>
            <a:r>
              <a:rPr lang="en-US" altLang="zh-CN" b="1">
                <a:solidFill>
                  <a:schemeClr val="hlink"/>
                </a:solidFill>
                <a:latin typeface="Verdana" panose="020B0604030504040204" pitchFamily="34" charset="0"/>
              </a:rPr>
              <a:t>Constant Delay Offset</a:t>
            </a:r>
            <a:r>
              <a:rPr lang="zh-CN" altLang="en-US" b="1">
                <a:solidFill>
                  <a:schemeClr val="hlink"/>
                </a:solidFill>
              </a:rPr>
              <a:t>）设置项里添上</a:t>
            </a:r>
            <a:r>
              <a:rPr lang="en-US" altLang="zh-CN" b="1">
                <a:solidFill>
                  <a:schemeClr val="hlink"/>
                </a:solidFill>
                <a:latin typeface="Verdana" panose="020B0604030504040204" pitchFamily="34" charset="0"/>
              </a:rPr>
              <a:t>${T}</a:t>
            </a:r>
            <a:r>
              <a:rPr lang="zh-CN" altLang="en-US" b="1">
                <a:solidFill>
                  <a:schemeClr val="hlink"/>
                </a:solidFill>
              </a:rPr>
              <a:t>（用于自动引用纪录的延迟时间）。</a:t>
            </a:r>
          </a:p>
          <a:p>
            <a:pPr eaLnBrk="0" hangingPunct="0">
              <a:lnSpc>
                <a:spcPct val="80000"/>
              </a:lnSpc>
              <a:spcBef>
                <a:spcPct val="20000"/>
              </a:spcBef>
              <a:buClr>
                <a:schemeClr val="hlink"/>
              </a:buClr>
              <a:buFont typeface="Wingdings" panose="05000000000000000000" pitchFamily="2" charset="2"/>
              <a:buChar char="v"/>
            </a:pPr>
            <a:endParaRPr lang="en-US" altLang="zh-CN" b="1">
              <a:solidFill>
                <a:schemeClr val="hlink"/>
              </a:solidFill>
              <a:latin typeface="Verdana" panose="020B0604030504040204" pitchFamily="34" charset="0"/>
            </a:endParaRPr>
          </a:p>
        </p:txBody>
      </p:sp>
      <p:sp>
        <p:nvSpPr>
          <p:cNvPr id="14342" name="Line 10"/>
          <p:cNvSpPr>
            <a:spLocks noChangeShapeType="1"/>
          </p:cNvSpPr>
          <p:nvPr/>
        </p:nvSpPr>
        <p:spPr bwMode="auto">
          <a:xfrm>
            <a:off x="3203575" y="3500438"/>
            <a:ext cx="73025" cy="792162"/>
          </a:xfrm>
          <a:prstGeom prst="line">
            <a:avLst/>
          </a:prstGeom>
          <a:noFill/>
          <a:ln w="3810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
        <p:nvSpPr>
          <p:cNvPr id="14343" name="Line 11"/>
          <p:cNvSpPr>
            <a:spLocks noChangeShapeType="1"/>
          </p:cNvSpPr>
          <p:nvPr/>
        </p:nvSpPr>
        <p:spPr bwMode="auto">
          <a:xfrm flipH="1">
            <a:off x="4859338" y="3860800"/>
            <a:ext cx="1152525" cy="1800225"/>
          </a:xfrm>
          <a:prstGeom prst="line">
            <a:avLst/>
          </a:prstGeom>
          <a:noFill/>
          <a:ln w="3810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Tree>
    <p:extLst>
      <p:ext uri="{BB962C8B-B14F-4D97-AF65-F5344CB8AC3E}">
        <p14:creationId xmlns:p14="http://schemas.microsoft.com/office/powerpoint/2010/main" val="2802447041"/>
      </p:ext>
    </p:extLst>
  </p:cSld>
  <p:clrMapOvr>
    <a:masterClrMapping/>
  </p:clrMapOvr>
  <p:transition spd="slow">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标题 1"/>
          <p:cNvSpPr>
            <a:spLocks noGrp="1" noChangeArrowheads="1"/>
          </p:cNvSpPr>
          <p:nvPr>
            <p:ph type="title" idx="4294967295"/>
          </p:nvPr>
        </p:nvSpPr>
        <p:spPr/>
        <p:txBody>
          <a:bodyPr/>
          <a:lstStyle/>
          <a:p>
            <a:r>
              <a:rPr lang="zh-CN" altLang="en-US" sz="2400" smtClean="0">
                <a:solidFill>
                  <a:srgbClr val="2E6272"/>
                </a:solidFill>
                <a:ea typeface="宋体" panose="02010600030101010101" pitchFamily="2" charset="-122"/>
              </a:rPr>
              <a:t>利用</a:t>
            </a:r>
            <a:r>
              <a:rPr lang="en-US" altLang="zh-CN" sz="2400" smtClean="0">
                <a:solidFill>
                  <a:srgbClr val="2E6272"/>
                </a:solidFill>
              </a:rPr>
              <a:t>JMeter</a:t>
            </a:r>
            <a:r>
              <a:rPr lang="zh-CN" altLang="en-US" sz="2400" smtClean="0">
                <a:solidFill>
                  <a:srgbClr val="2E6272"/>
                </a:solidFill>
                <a:ea typeface="宋体" panose="02010600030101010101" pitchFamily="2" charset="-122"/>
              </a:rPr>
              <a:t>的代理服务器功能进行脚本录制</a:t>
            </a:r>
            <a:r>
              <a:rPr lang="en-US" altLang="zh-CN" sz="2400" smtClean="0">
                <a:solidFill>
                  <a:srgbClr val="2E6272"/>
                </a:solidFill>
              </a:rPr>
              <a:t>(3)</a:t>
            </a:r>
            <a:endParaRPr lang="zh-CN" altLang="en-US" smtClean="0">
              <a:ea typeface="宋体" panose="02010600030101010101" pitchFamily="2" charset="-122"/>
            </a:endParaRPr>
          </a:p>
        </p:txBody>
      </p:sp>
      <p:sp>
        <p:nvSpPr>
          <p:cNvPr id="15362" name="内容占位符 2"/>
          <p:cNvSpPr>
            <a:spLocks noGrp="1" noChangeArrowheads="1"/>
          </p:cNvSpPr>
          <p:nvPr>
            <p:ph idx="4294967295"/>
          </p:nvPr>
        </p:nvSpPr>
        <p:spPr/>
        <p:txBody>
          <a:bodyPr/>
          <a:lstStyle/>
          <a:p>
            <a:endParaRPr lang="zh-CN" altLang="zh-CN" smtClean="0"/>
          </a:p>
        </p:txBody>
      </p:sp>
      <p:sp>
        <p:nvSpPr>
          <p:cNvPr id="1536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15364" name="Rectangle 5"/>
          <p:cNvSpPr txBox="1">
            <a:spLocks noRot="1" noChangeArrowheads="1"/>
          </p:cNvSpPr>
          <p:nvPr/>
        </p:nvSpPr>
        <p:spPr bwMode="auto">
          <a:xfrm>
            <a:off x="301625" y="1905000"/>
            <a:ext cx="4194175"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Clr>
                <a:schemeClr val="hlink"/>
              </a:buClr>
              <a:buFont typeface="Wingdings" panose="05000000000000000000" pitchFamily="2" charset="2"/>
              <a:buChar char="v"/>
            </a:pPr>
            <a:r>
              <a:rPr lang="zh-CN" altLang="en-US" sz="2400" b="1">
                <a:solidFill>
                  <a:schemeClr val="hlink"/>
                </a:solidFill>
              </a:rPr>
              <a:t>代理服务器配置好以后，点击启动，代理服务器就会开始记录所接受的</a:t>
            </a:r>
            <a:r>
              <a:rPr lang="en-US" altLang="zh-CN" sz="2400" b="1">
                <a:solidFill>
                  <a:schemeClr val="hlink"/>
                </a:solidFill>
                <a:latin typeface="Verdana" panose="020B0604030504040204" pitchFamily="34" charset="0"/>
              </a:rPr>
              <a:t>HTTP </a:t>
            </a:r>
            <a:r>
              <a:rPr lang="zh-CN" altLang="en-US" sz="2400" b="1">
                <a:solidFill>
                  <a:schemeClr val="hlink"/>
                </a:solidFill>
              </a:rPr>
              <a:t>访问请求。 </a:t>
            </a:r>
          </a:p>
          <a:p>
            <a:pPr eaLnBrk="0" hangingPunct="0">
              <a:spcBef>
                <a:spcPct val="20000"/>
              </a:spcBef>
              <a:buClr>
                <a:schemeClr val="hlink"/>
              </a:buClr>
              <a:buFont typeface="Wingdings" panose="05000000000000000000" pitchFamily="2" charset="2"/>
              <a:buChar char="v"/>
            </a:pPr>
            <a:r>
              <a:rPr lang="zh-CN" altLang="en-US" sz="2400" b="1">
                <a:solidFill>
                  <a:schemeClr val="hlink"/>
                </a:solidFill>
              </a:rPr>
              <a:t>打开浏览器，打开</a:t>
            </a:r>
            <a:r>
              <a:rPr lang="en-US" altLang="zh-CN" sz="2400" b="1">
                <a:solidFill>
                  <a:schemeClr val="hlink"/>
                </a:solidFill>
                <a:latin typeface="Verdana" panose="020B0604030504040204" pitchFamily="34" charset="0"/>
              </a:rPr>
              <a:t>Internet</a:t>
            </a:r>
            <a:r>
              <a:rPr lang="zh-CN" altLang="en-US" sz="2400" b="1">
                <a:solidFill>
                  <a:schemeClr val="hlink"/>
                </a:solidFill>
              </a:rPr>
              <a:t>选项，将局域网（</a:t>
            </a:r>
            <a:r>
              <a:rPr lang="en-US" altLang="zh-CN" sz="2400" b="1">
                <a:solidFill>
                  <a:schemeClr val="hlink"/>
                </a:solidFill>
                <a:latin typeface="Verdana" panose="020B0604030504040204" pitchFamily="34" charset="0"/>
              </a:rPr>
              <a:t>LAN)</a:t>
            </a:r>
            <a:r>
              <a:rPr lang="zh-CN" altLang="en-US" sz="2400" b="1">
                <a:solidFill>
                  <a:schemeClr val="hlink"/>
                </a:solidFill>
              </a:rPr>
              <a:t>设置中的代理服务器设为：</a:t>
            </a:r>
            <a:r>
              <a:rPr lang="en-US" altLang="zh-CN" sz="2400" b="1">
                <a:solidFill>
                  <a:schemeClr val="hlink"/>
                </a:solidFill>
                <a:latin typeface="Verdana" panose="020B0604030504040204" pitchFamily="34" charset="0"/>
              </a:rPr>
              <a:t>localhost</a:t>
            </a:r>
            <a:r>
              <a:rPr lang="zh-CN" altLang="en-US" sz="2400" b="1">
                <a:solidFill>
                  <a:schemeClr val="hlink"/>
                </a:solidFill>
              </a:rPr>
              <a:t>，端口为在代理服务器中设的端口：</a:t>
            </a:r>
            <a:r>
              <a:rPr lang="en-US" altLang="zh-CN" sz="2400" b="1">
                <a:solidFill>
                  <a:schemeClr val="hlink"/>
                </a:solidFill>
                <a:latin typeface="Verdana" panose="020B0604030504040204" pitchFamily="34" charset="0"/>
              </a:rPr>
              <a:t>8080</a:t>
            </a:r>
            <a:r>
              <a:rPr lang="zh-CN" altLang="en-US" sz="2400" b="1">
                <a:solidFill>
                  <a:schemeClr val="hlink"/>
                </a:solidFill>
              </a:rPr>
              <a:t>。</a:t>
            </a:r>
          </a:p>
        </p:txBody>
      </p:sp>
      <p:pic>
        <p:nvPicPr>
          <p:cNvPr id="1536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3213100"/>
            <a:ext cx="4194175"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5025" y="1990725"/>
            <a:ext cx="4192588"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1456045"/>
      </p:ext>
    </p:extLst>
  </p:cSld>
  <p:clrMapOvr>
    <a:masterClrMapping/>
  </p:clrMapOvr>
  <p:transition spd="slow">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标题 1"/>
          <p:cNvSpPr>
            <a:spLocks noGrp="1" noChangeArrowheads="1"/>
          </p:cNvSpPr>
          <p:nvPr>
            <p:ph type="title" idx="4294967295"/>
          </p:nvPr>
        </p:nvSpPr>
        <p:spPr/>
        <p:txBody>
          <a:bodyPr/>
          <a:lstStyle/>
          <a:p>
            <a:r>
              <a:rPr lang="zh-CN" altLang="en-US" sz="2400" smtClean="0">
                <a:ea typeface="宋体" panose="02010600030101010101" pitchFamily="2" charset="-122"/>
              </a:rPr>
              <a:t>利用</a:t>
            </a:r>
            <a:r>
              <a:rPr lang="en-US" altLang="zh-CN" sz="2400" smtClean="0"/>
              <a:t>JMeter</a:t>
            </a:r>
            <a:r>
              <a:rPr lang="zh-CN" altLang="en-US" sz="2400" smtClean="0">
                <a:ea typeface="宋体" panose="02010600030101010101" pitchFamily="2" charset="-122"/>
              </a:rPr>
              <a:t>的代理服务器功能进行脚本录制</a:t>
            </a:r>
            <a:r>
              <a:rPr lang="en-US" altLang="zh-CN" sz="2400" smtClean="0"/>
              <a:t>(4)</a:t>
            </a:r>
            <a:endParaRPr lang="zh-CN" altLang="en-US" sz="2400" smtClean="0">
              <a:ea typeface="宋体" panose="02010600030101010101" pitchFamily="2" charset="-122"/>
            </a:endParaRPr>
          </a:p>
        </p:txBody>
      </p:sp>
      <p:sp>
        <p:nvSpPr>
          <p:cNvPr id="16386" name="内容占位符 2"/>
          <p:cNvSpPr>
            <a:spLocks noGrp="1" noChangeArrowheads="1"/>
          </p:cNvSpPr>
          <p:nvPr>
            <p:ph idx="4294967295"/>
          </p:nvPr>
        </p:nvSpPr>
        <p:spPr/>
        <p:txBody>
          <a:bodyPr/>
          <a:lstStyle/>
          <a:p>
            <a:endParaRPr lang="zh-CN" altLang="zh-CN" smtClean="0"/>
          </a:p>
        </p:txBody>
      </p:sp>
      <p:sp>
        <p:nvSpPr>
          <p:cNvPr id="1638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16388" name="Rectangle 5"/>
          <p:cNvSpPr txBox="1">
            <a:spLocks noRot="1" noChangeArrowheads="1"/>
          </p:cNvSpPr>
          <p:nvPr/>
        </p:nvSpPr>
        <p:spPr bwMode="auto">
          <a:xfrm>
            <a:off x="301625" y="1905000"/>
            <a:ext cx="5133975"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Clr>
                <a:schemeClr val="hlink"/>
              </a:buClr>
              <a:buFont typeface="Wingdings" panose="05000000000000000000" pitchFamily="2" charset="2"/>
              <a:buChar char="v"/>
            </a:pPr>
            <a:r>
              <a:rPr lang="zh-CN" altLang="en-US" sz="2800" b="1">
                <a:solidFill>
                  <a:schemeClr val="hlink"/>
                </a:solidFill>
              </a:rPr>
              <a:t>在浏览器地址栏中输入地址并进行相关的操作进行录制，录制完成后， 停止</a:t>
            </a:r>
            <a:r>
              <a:rPr lang="en-US" altLang="zh-CN" sz="2800" b="1">
                <a:solidFill>
                  <a:schemeClr val="hlink"/>
                </a:solidFill>
                <a:latin typeface="Verdana" panose="020B0604030504040204" pitchFamily="34" charset="0"/>
              </a:rPr>
              <a:t>HTTP </a:t>
            </a:r>
            <a:r>
              <a:rPr lang="zh-CN" altLang="en-US" sz="2800" b="1">
                <a:solidFill>
                  <a:schemeClr val="hlink"/>
                </a:solidFill>
              </a:rPr>
              <a:t>代理服务器</a:t>
            </a:r>
            <a:r>
              <a:rPr lang="en-US" altLang="zh-CN" sz="2800" b="1">
                <a:solidFill>
                  <a:schemeClr val="hlink"/>
                </a:solidFill>
                <a:latin typeface="Verdana" panose="020B0604030504040204" pitchFamily="34" charset="0"/>
              </a:rPr>
              <a:t>; </a:t>
            </a:r>
            <a:r>
              <a:rPr lang="zh-CN" altLang="en-US" sz="2800" b="1">
                <a:solidFill>
                  <a:schemeClr val="hlink"/>
                </a:solidFill>
              </a:rPr>
              <a:t>在录制控制器元件上单击右键将记录的元件保存为一个文件用于以后重用，另外，不要忘了恢复浏览器的代理服务器设置。 </a:t>
            </a:r>
          </a:p>
        </p:txBody>
      </p:sp>
      <p:pic>
        <p:nvPicPr>
          <p:cNvPr id="16389"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5963" y="1844675"/>
            <a:ext cx="2768600"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488791"/>
      </p:ext>
    </p:extLst>
  </p:cSld>
  <p:clrMapOvr>
    <a:masterClrMapping/>
  </p:clrMapOvr>
  <p:transition spd="slow">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17410"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建立测试计划（</a:t>
            </a:r>
            <a:r>
              <a:rPr lang="en-US" altLang="zh-CN" sz="2800" smtClean="0">
                <a:ea typeface="宋体" panose="02010600030101010101" pitchFamily="2" charset="-122"/>
              </a:rPr>
              <a:t>Test Plan</a:t>
            </a:r>
            <a:r>
              <a:rPr lang="zh-CN" altLang="en-US" sz="2800" smtClean="0">
                <a:ea typeface="宋体" panose="02010600030101010101" pitchFamily="2" charset="-122"/>
              </a:rPr>
              <a:t>） </a:t>
            </a:r>
          </a:p>
        </p:txBody>
      </p:sp>
      <p:sp>
        <p:nvSpPr>
          <p:cNvPr id="17411" name="Rectangle 3"/>
          <p:cNvSpPr>
            <a:spLocks noGrp="1" noChangeArrowheads="1"/>
          </p:cNvSpPr>
          <p:nvPr>
            <p:ph type="body" idx="4294967295"/>
          </p:nvPr>
        </p:nvSpPr>
        <p:spPr/>
        <p:txBody>
          <a:bodyPr>
            <a:normAutofit lnSpcReduction="10000"/>
          </a:bodyPr>
          <a:lstStyle/>
          <a:p>
            <a:pPr eaLnBrk="1" hangingPunct="1">
              <a:lnSpc>
                <a:spcPct val="90000"/>
              </a:lnSpc>
            </a:pPr>
            <a:r>
              <a:rPr lang="zh-CN" altLang="en-US" smtClean="0">
                <a:ea typeface="宋体" panose="02010600030101010101" pitchFamily="2" charset="-122"/>
              </a:rPr>
              <a:t>测试计划描述了执行测试过程中</a:t>
            </a:r>
            <a:r>
              <a:rPr lang="en-US" altLang="zh-CN" smtClean="0">
                <a:ea typeface="宋体" panose="02010600030101010101" pitchFamily="2" charset="-122"/>
              </a:rPr>
              <a:t>JMeter</a:t>
            </a:r>
            <a:r>
              <a:rPr lang="zh-CN" altLang="en-US" smtClean="0">
                <a:ea typeface="宋体" panose="02010600030101010101" pitchFamily="2" charset="-122"/>
              </a:rPr>
              <a:t>的执行过程和步骤，一个完整的测试计划包括一个或者多个线程组</a:t>
            </a:r>
            <a:r>
              <a:rPr lang="en-US" altLang="zh-CN" smtClean="0">
                <a:ea typeface="宋体" panose="02010600030101010101" pitchFamily="2" charset="-122"/>
              </a:rPr>
              <a:t>(Thread Groups)</a:t>
            </a:r>
            <a:r>
              <a:rPr lang="zh-CN" altLang="en-US" smtClean="0">
                <a:ea typeface="宋体" panose="02010600030101010101" pitchFamily="2" charset="-122"/>
              </a:rPr>
              <a:t>、逻辑控制（</a:t>
            </a:r>
            <a:r>
              <a:rPr lang="en-US" altLang="zh-CN" smtClean="0">
                <a:ea typeface="宋体" panose="02010600030101010101" pitchFamily="2" charset="-122"/>
              </a:rPr>
              <a:t>Logic Controller</a:t>
            </a:r>
            <a:r>
              <a:rPr lang="zh-CN" altLang="en-US" smtClean="0">
                <a:ea typeface="宋体" panose="02010600030101010101" pitchFamily="2" charset="-122"/>
              </a:rPr>
              <a:t>）、实例产生控制器（</a:t>
            </a:r>
            <a:r>
              <a:rPr lang="en-US" altLang="zh-CN" smtClean="0">
                <a:ea typeface="宋体" panose="02010600030101010101" pitchFamily="2" charset="-122"/>
              </a:rPr>
              <a:t>Sample Generating Controllers</a:t>
            </a:r>
            <a:r>
              <a:rPr lang="zh-CN" altLang="en-US" smtClean="0">
                <a:ea typeface="宋体" panose="02010600030101010101" pitchFamily="2" charset="-122"/>
              </a:rPr>
              <a:t>）、侦听器</a:t>
            </a:r>
            <a:r>
              <a:rPr lang="en-US" altLang="zh-CN" smtClean="0">
                <a:ea typeface="宋体" panose="02010600030101010101" pitchFamily="2" charset="-122"/>
              </a:rPr>
              <a:t>(Listener)</a:t>
            </a:r>
            <a:r>
              <a:rPr lang="zh-CN" altLang="en-US" smtClean="0">
                <a:ea typeface="宋体" panose="02010600030101010101" pitchFamily="2" charset="-122"/>
              </a:rPr>
              <a:t>、定时器（</a:t>
            </a:r>
            <a:r>
              <a:rPr lang="en-US" altLang="zh-CN" smtClean="0">
                <a:ea typeface="宋体" panose="02010600030101010101" pitchFamily="2" charset="-122"/>
              </a:rPr>
              <a:t>Timer</a:t>
            </a:r>
            <a:r>
              <a:rPr lang="zh-CN" altLang="en-US" smtClean="0">
                <a:ea typeface="宋体" panose="02010600030101010101" pitchFamily="2" charset="-122"/>
              </a:rPr>
              <a:t>）、比较（</a:t>
            </a:r>
            <a:r>
              <a:rPr lang="en-US" altLang="zh-CN" smtClean="0">
                <a:ea typeface="宋体" panose="02010600030101010101" pitchFamily="2" charset="-122"/>
              </a:rPr>
              <a:t>Assertions</a:t>
            </a:r>
            <a:r>
              <a:rPr lang="zh-CN" altLang="en-US" smtClean="0">
                <a:ea typeface="宋体" panose="02010600030101010101" pitchFamily="2" charset="-122"/>
              </a:rPr>
              <a:t>）、配置元素（</a:t>
            </a:r>
            <a:r>
              <a:rPr lang="en-US" altLang="zh-CN" smtClean="0">
                <a:ea typeface="宋体" panose="02010600030101010101" pitchFamily="2" charset="-122"/>
              </a:rPr>
              <a:t>Config Elements</a:t>
            </a:r>
            <a:r>
              <a:rPr lang="zh-CN" altLang="en-US" smtClean="0">
                <a:ea typeface="宋体" panose="02010600030101010101" pitchFamily="2" charset="-122"/>
              </a:rPr>
              <a:t>）。</a:t>
            </a:r>
          </a:p>
          <a:p>
            <a:pPr eaLnBrk="1" hangingPunct="1">
              <a:lnSpc>
                <a:spcPct val="90000"/>
              </a:lnSpc>
            </a:pPr>
            <a:r>
              <a:rPr lang="zh-CN" altLang="en-US" smtClean="0">
                <a:ea typeface="宋体" panose="02010600030101010101" pitchFamily="2" charset="-122"/>
              </a:rPr>
              <a:t>打开</a:t>
            </a:r>
            <a:r>
              <a:rPr lang="en-US" altLang="zh-CN" smtClean="0">
                <a:ea typeface="宋体" panose="02010600030101010101" pitchFamily="2" charset="-122"/>
              </a:rPr>
              <a:t>JMeter</a:t>
            </a:r>
            <a:r>
              <a:rPr lang="zh-CN" altLang="en-US" smtClean="0">
                <a:ea typeface="宋体" panose="02010600030101010101" pitchFamily="2" charset="-122"/>
              </a:rPr>
              <a:t>时，它已经建立一个默认的测试计划</a:t>
            </a:r>
            <a:r>
              <a:rPr lang="en-US" altLang="zh-CN" smtClean="0">
                <a:ea typeface="宋体" panose="02010600030101010101" pitchFamily="2" charset="-122"/>
              </a:rPr>
              <a:t>,</a:t>
            </a:r>
            <a:r>
              <a:rPr lang="zh-CN" altLang="en-US" smtClean="0">
                <a:ea typeface="宋体" panose="02010600030101010101" pitchFamily="2" charset="-122"/>
              </a:rPr>
              <a:t>一个</a:t>
            </a:r>
            <a:r>
              <a:rPr lang="en-US" altLang="zh-CN" smtClean="0">
                <a:ea typeface="宋体" panose="02010600030101010101" pitchFamily="2" charset="-122"/>
              </a:rPr>
              <a:t>JMeter</a:t>
            </a:r>
            <a:r>
              <a:rPr lang="zh-CN" altLang="en-US" smtClean="0">
                <a:ea typeface="宋体" panose="02010600030101010101" pitchFamily="2" charset="-122"/>
              </a:rPr>
              <a:t>应用的实例只能建立或者打开一个测试计划。</a:t>
            </a:r>
          </a:p>
        </p:txBody>
      </p:sp>
    </p:spTree>
    <p:extLst>
      <p:ext uri="{BB962C8B-B14F-4D97-AF65-F5344CB8AC3E}">
        <p14:creationId xmlns:p14="http://schemas.microsoft.com/office/powerpoint/2010/main" val="1901934569"/>
      </p:ext>
    </p:extLst>
  </p:cSld>
  <p:clrMapOvr>
    <a:masterClrMapping/>
  </p:clrMapOvr>
  <p:transition spd="slow">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18434"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测试计划</a:t>
            </a:r>
          </a:p>
        </p:txBody>
      </p:sp>
      <p:sp>
        <p:nvSpPr>
          <p:cNvPr id="18435" name="Rectangle 3"/>
          <p:cNvSpPr>
            <a:spLocks noGrp="1" noChangeArrowheads="1"/>
          </p:cNvSpPr>
          <p:nvPr>
            <p:ph type="body" idx="4294967295"/>
          </p:nvPr>
        </p:nvSpPr>
        <p:spPr/>
        <p:txBody>
          <a:bodyPr/>
          <a:lstStyle/>
          <a:p>
            <a:pPr eaLnBrk="1" hangingPunct="1"/>
            <a:r>
              <a:rPr lang="zh-CN" altLang="en-US" smtClean="0">
                <a:ea typeface="宋体" panose="02010600030101010101" pitchFamily="2" charset="-122"/>
              </a:rPr>
              <a:t>向一个</a:t>
            </a:r>
            <a:r>
              <a:rPr lang="en-US" altLang="zh-CN" smtClean="0">
                <a:ea typeface="宋体" panose="02010600030101010101" pitchFamily="2" charset="-122"/>
              </a:rPr>
              <a:t>jsp</a:t>
            </a:r>
            <a:r>
              <a:rPr lang="zh-CN" altLang="en-US" smtClean="0">
                <a:ea typeface="宋体" panose="02010600030101010101" pitchFamily="2" charset="-122"/>
              </a:rPr>
              <a:t>文件和一个</a:t>
            </a:r>
            <a:r>
              <a:rPr lang="en-US" altLang="zh-CN" smtClean="0">
                <a:ea typeface="宋体" panose="02010600030101010101" pitchFamily="2" charset="-122"/>
              </a:rPr>
              <a:t>servlet</a:t>
            </a:r>
            <a:r>
              <a:rPr lang="zh-CN" altLang="en-US" smtClean="0">
                <a:ea typeface="宋体" panose="02010600030101010101" pitchFamily="2" charset="-122"/>
              </a:rPr>
              <a:t>发出请求，我们需要</a:t>
            </a:r>
            <a:r>
              <a:rPr lang="en-US" altLang="zh-CN" smtClean="0">
                <a:ea typeface="宋体" panose="02010600030101010101" pitchFamily="2" charset="-122"/>
              </a:rPr>
              <a:t>JMeter</a:t>
            </a:r>
            <a:r>
              <a:rPr lang="zh-CN" altLang="en-US" smtClean="0">
                <a:ea typeface="宋体" panose="02010600030101010101" pitchFamily="2" charset="-122"/>
              </a:rPr>
              <a:t>模拟五个请求者（也就是五个线程），每个请求者连续请求两次</a:t>
            </a:r>
          </a:p>
        </p:txBody>
      </p:sp>
    </p:spTree>
    <p:extLst>
      <p:ext uri="{BB962C8B-B14F-4D97-AF65-F5344CB8AC3E}">
        <p14:creationId xmlns:p14="http://schemas.microsoft.com/office/powerpoint/2010/main" val="225766966"/>
      </p:ext>
    </p:extLst>
  </p:cSld>
  <p:clrMapOvr>
    <a:masterClrMapping/>
  </p:clrMapOvr>
  <p:transition spd="slow">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19458"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增加负载信息设置 </a:t>
            </a:r>
          </a:p>
        </p:txBody>
      </p:sp>
      <p:sp>
        <p:nvSpPr>
          <p:cNvPr id="19459" name="Rectangle 3"/>
          <p:cNvSpPr>
            <a:spLocks noGrp="1" noChangeArrowheads="1"/>
          </p:cNvSpPr>
          <p:nvPr>
            <p:ph type="body" idx="4294967295"/>
          </p:nvPr>
        </p:nvSpPr>
        <p:spPr/>
        <p:txBody>
          <a:bodyPr/>
          <a:lstStyle/>
          <a:p>
            <a:pPr eaLnBrk="1" hangingPunct="1"/>
            <a:r>
              <a:rPr lang="en-US" altLang="zh-CN" b="0" smtClean="0">
                <a:ea typeface="宋体" panose="02010600030101010101" pitchFamily="2" charset="-122"/>
              </a:rPr>
              <a:t>1. </a:t>
            </a:r>
            <a:r>
              <a:rPr lang="zh-CN" altLang="en-US" b="0" smtClean="0">
                <a:ea typeface="宋体" panose="02010600030101010101" pitchFamily="2" charset="-122"/>
              </a:rPr>
              <a:t>选中可视化界面中左边树的（测试计划）</a:t>
            </a:r>
            <a:r>
              <a:rPr lang="en-US" altLang="zh-CN" b="0" smtClean="0">
                <a:ea typeface="宋体" panose="02010600030101010101" pitchFamily="2" charset="-122"/>
              </a:rPr>
              <a:t>Test Plan</a:t>
            </a:r>
            <a:r>
              <a:rPr lang="zh-CN" altLang="en-US" b="0" smtClean="0">
                <a:ea typeface="宋体" panose="02010600030101010101" pitchFamily="2" charset="-122"/>
              </a:rPr>
              <a:t>节点，单击右键，选择</a:t>
            </a:r>
            <a:r>
              <a:rPr lang="en-US" altLang="zh-CN" b="0" smtClean="0">
                <a:ea typeface="宋体" panose="02010600030101010101" pitchFamily="2" charset="-122"/>
              </a:rPr>
              <a:t>Add‘Thread Group</a:t>
            </a:r>
            <a:r>
              <a:rPr lang="zh-CN" altLang="en-US" b="0" smtClean="0">
                <a:ea typeface="宋体" panose="02010600030101010101" pitchFamily="2" charset="-122"/>
              </a:rPr>
              <a:t>（增加线程组），界面右边将会出现他的设置信息框。</a:t>
            </a:r>
            <a:r>
              <a:rPr lang="zh-CN" altLang="en-US" smtClean="0">
                <a:ea typeface="宋体" panose="02010600030101010101" pitchFamily="2" charset="-122"/>
              </a:rPr>
              <a:t> </a:t>
            </a:r>
          </a:p>
          <a:p>
            <a:pPr eaLnBrk="1" hangingPunct="1"/>
            <a:endParaRPr lang="en-US" altLang="zh-CN" smtClean="0">
              <a:ea typeface="宋体" panose="02010600030101010101" pitchFamily="2" charset="-122"/>
            </a:endParaRPr>
          </a:p>
        </p:txBody>
      </p:sp>
    </p:spTree>
    <p:extLst>
      <p:ext uri="{BB962C8B-B14F-4D97-AF65-F5344CB8AC3E}">
        <p14:creationId xmlns:p14="http://schemas.microsoft.com/office/powerpoint/2010/main" val="4000003118"/>
      </p:ext>
    </p:extLst>
  </p:cSld>
  <p:clrMapOvr>
    <a:masterClrMapping/>
  </p:clrMapOvr>
  <p:transition spd="slow">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0482"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线程组</a:t>
            </a:r>
          </a:p>
        </p:txBody>
      </p:sp>
      <p:sp>
        <p:nvSpPr>
          <p:cNvPr id="20483" name="Rectangle 3"/>
          <p:cNvSpPr>
            <a:spLocks noGrp="1" noChangeArrowheads="1"/>
          </p:cNvSpPr>
          <p:nvPr>
            <p:ph type="body" idx="4294967295"/>
          </p:nvPr>
        </p:nvSpPr>
        <p:spPr/>
        <p:txBody>
          <a:bodyPr>
            <a:normAutofit lnSpcReduction="10000"/>
          </a:bodyPr>
          <a:lstStyle/>
          <a:p>
            <a:pPr eaLnBrk="1" hangingPunct="1">
              <a:lnSpc>
                <a:spcPct val="90000"/>
              </a:lnSpc>
            </a:pPr>
            <a:r>
              <a:rPr lang="zh-CN" altLang="en-US" smtClean="0">
                <a:ea typeface="宋体" panose="02010600030101010101" pitchFamily="2" charset="-122"/>
              </a:rPr>
              <a:t>三个和负载信息相关的参数： </a:t>
            </a:r>
          </a:p>
          <a:p>
            <a:pPr lvl="1" eaLnBrk="1" hangingPunct="1">
              <a:lnSpc>
                <a:spcPct val="90000"/>
              </a:lnSpc>
            </a:pPr>
            <a:r>
              <a:rPr lang="zh-CN" altLang="en-US" smtClean="0">
                <a:ea typeface="宋体" panose="02010600030101010101" pitchFamily="2" charset="-122"/>
              </a:rPr>
              <a:t>线程数： 设置发送请求的用户数目 </a:t>
            </a:r>
          </a:p>
          <a:p>
            <a:pPr lvl="1" eaLnBrk="1" hangingPunct="1">
              <a:lnSpc>
                <a:spcPct val="90000"/>
              </a:lnSpc>
            </a:pPr>
            <a:r>
              <a:rPr lang="en-US" altLang="zh-CN" smtClean="0">
                <a:ea typeface="宋体" panose="02010600030101010101" pitchFamily="2" charset="-122"/>
              </a:rPr>
              <a:t>Ramp-up period</a:t>
            </a:r>
            <a:r>
              <a:rPr lang="zh-CN" altLang="en-US" smtClean="0">
                <a:ea typeface="宋体" panose="02010600030101010101" pitchFamily="2" charset="-122"/>
              </a:rPr>
              <a:t>： 每个请求发生的总时间间隔，单位是秒。比如你的请求数目是</a:t>
            </a:r>
            <a:r>
              <a:rPr lang="en-US" altLang="zh-CN" smtClean="0">
                <a:ea typeface="宋体" panose="02010600030101010101" pitchFamily="2" charset="-122"/>
              </a:rPr>
              <a:t>5</a:t>
            </a:r>
            <a:r>
              <a:rPr lang="zh-CN" altLang="en-US" smtClean="0">
                <a:ea typeface="宋体" panose="02010600030101010101" pitchFamily="2" charset="-122"/>
              </a:rPr>
              <a:t>，而这个参数是</a:t>
            </a:r>
            <a:r>
              <a:rPr lang="en-US" altLang="zh-CN" smtClean="0">
                <a:ea typeface="宋体" panose="02010600030101010101" pitchFamily="2" charset="-122"/>
              </a:rPr>
              <a:t>10</a:t>
            </a:r>
            <a:r>
              <a:rPr lang="zh-CN" altLang="en-US" smtClean="0">
                <a:ea typeface="宋体" panose="02010600030101010101" pitchFamily="2" charset="-122"/>
              </a:rPr>
              <a:t>，那么每个请求之间的间隔就是</a:t>
            </a:r>
            <a:r>
              <a:rPr lang="en-US" altLang="zh-CN" smtClean="0">
                <a:ea typeface="宋体" panose="02010600030101010101" pitchFamily="2" charset="-122"/>
              </a:rPr>
              <a:t>10</a:t>
            </a:r>
            <a:r>
              <a:rPr lang="zh-CN" altLang="en-US" smtClean="0">
                <a:ea typeface="宋体" panose="02010600030101010101" pitchFamily="2" charset="-122"/>
              </a:rPr>
              <a:t>／</a:t>
            </a:r>
            <a:r>
              <a:rPr lang="en-US" altLang="zh-CN" smtClean="0">
                <a:ea typeface="宋体" panose="02010600030101010101" pitchFamily="2" charset="-122"/>
              </a:rPr>
              <a:t>5</a:t>
            </a:r>
            <a:r>
              <a:rPr lang="zh-CN" altLang="en-US" smtClean="0">
                <a:ea typeface="宋体" panose="02010600030101010101" pitchFamily="2" charset="-122"/>
              </a:rPr>
              <a:t>，也就是</a:t>
            </a:r>
            <a:r>
              <a:rPr lang="en-US" altLang="zh-CN" smtClean="0">
                <a:ea typeface="宋体" panose="02010600030101010101" pitchFamily="2" charset="-122"/>
              </a:rPr>
              <a:t>2</a:t>
            </a:r>
            <a:r>
              <a:rPr lang="zh-CN" altLang="en-US" smtClean="0">
                <a:ea typeface="宋体" panose="02010600030101010101" pitchFamily="2" charset="-122"/>
              </a:rPr>
              <a:t>秒 </a:t>
            </a:r>
          </a:p>
          <a:p>
            <a:pPr lvl="1" eaLnBrk="1" hangingPunct="1">
              <a:lnSpc>
                <a:spcPct val="90000"/>
              </a:lnSpc>
            </a:pPr>
            <a:r>
              <a:rPr lang="zh-CN" altLang="en-US" smtClean="0">
                <a:ea typeface="宋体" panose="02010600030101010101" pitchFamily="2" charset="-122"/>
              </a:rPr>
              <a:t>循环次数： 请求发生的重复次数，如果选择后面的</a:t>
            </a:r>
            <a:r>
              <a:rPr lang="en-US" altLang="zh-CN" smtClean="0">
                <a:ea typeface="宋体" panose="02010600030101010101" pitchFamily="2" charset="-122"/>
              </a:rPr>
              <a:t>forever</a:t>
            </a:r>
            <a:r>
              <a:rPr lang="zh-CN" altLang="en-US" smtClean="0">
                <a:ea typeface="宋体" panose="02010600030101010101" pitchFamily="2" charset="-122"/>
              </a:rPr>
              <a:t>，那么请求将一直继续，如果不选择</a:t>
            </a:r>
            <a:r>
              <a:rPr lang="en-US" altLang="zh-CN" smtClean="0">
                <a:ea typeface="宋体" panose="02010600030101010101" pitchFamily="2" charset="-122"/>
              </a:rPr>
              <a:t>forever</a:t>
            </a:r>
            <a:r>
              <a:rPr lang="zh-CN" altLang="en-US" smtClean="0">
                <a:ea typeface="宋体" panose="02010600030101010101" pitchFamily="2" charset="-122"/>
              </a:rPr>
              <a:t>，而在输入框中输入数字，那么请求将重复	 指定的次数，如果输入</a:t>
            </a:r>
            <a:r>
              <a:rPr lang="en-US" altLang="zh-CN" smtClean="0">
                <a:ea typeface="宋体" panose="02010600030101010101" pitchFamily="2" charset="-122"/>
              </a:rPr>
              <a:t>0</a:t>
            </a:r>
            <a:r>
              <a:rPr lang="zh-CN" altLang="en-US" smtClean="0">
                <a:ea typeface="宋体" panose="02010600030101010101" pitchFamily="2" charset="-122"/>
              </a:rPr>
              <a:t>，那么请求将执行一次。</a:t>
            </a:r>
          </a:p>
        </p:txBody>
      </p:sp>
    </p:spTree>
    <p:extLst>
      <p:ext uri="{BB962C8B-B14F-4D97-AF65-F5344CB8AC3E}">
        <p14:creationId xmlns:p14="http://schemas.microsoft.com/office/powerpoint/2010/main" val="630777853"/>
      </p:ext>
    </p:extLst>
  </p:cSld>
  <p:clrMapOvr>
    <a:masterClrMapping/>
  </p:clrMapOvr>
  <p:transition spd="slow">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1506"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增加默认</a:t>
            </a:r>
            <a:r>
              <a:rPr lang="en-US" altLang="zh-CN" sz="2800" smtClean="0">
                <a:ea typeface="宋体" panose="02010600030101010101" pitchFamily="2" charset="-122"/>
              </a:rPr>
              <a:t>Http</a:t>
            </a:r>
            <a:r>
              <a:rPr lang="zh-CN" altLang="en-US" sz="2800" smtClean="0">
                <a:ea typeface="宋体" panose="02010600030101010101" pitchFamily="2" charset="-122"/>
              </a:rPr>
              <a:t>属性（可选） </a:t>
            </a:r>
          </a:p>
        </p:txBody>
      </p:sp>
      <p:sp>
        <p:nvSpPr>
          <p:cNvPr id="21507" name="Rectangle 3"/>
          <p:cNvSpPr>
            <a:spLocks noGrp="1" noChangeArrowheads="1"/>
          </p:cNvSpPr>
          <p:nvPr>
            <p:ph type="body" idx="4294967295"/>
          </p:nvPr>
        </p:nvSpPr>
        <p:spPr/>
        <p:txBody>
          <a:bodyPr/>
          <a:lstStyle/>
          <a:p>
            <a:pPr eaLnBrk="1" hangingPunct="1"/>
            <a:r>
              <a:rPr lang="zh-CN" altLang="en-US" smtClean="0">
                <a:ea typeface="宋体" panose="02010600030101010101" pitchFamily="2" charset="-122"/>
              </a:rPr>
              <a:t>实际的测试工作往往是针对同一个服务器上</a:t>
            </a:r>
            <a:r>
              <a:rPr lang="en-US" altLang="zh-CN" smtClean="0">
                <a:ea typeface="宋体" panose="02010600030101010101" pitchFamily="2" charset="-122"/>
              </a:rPr>
              <a:t>Web</a:t>
            </a:r>
            <a:r>
              <a:rPr lang="zh-CN" altLang="en-US" smtClean="0">
                <a:ea typeface="宋体" panose="02010600030101010101" pitchFamily="2" charset="-122"/>
              </a:rPr>
              <a:t>应用展开的</a:t>
            </a:r>
            <a:r>
              <a:rPr lang="en-US" altLang="zh-CN" smtClean="0">
                <a:ea typeface="宋体" panose="02010600030101010101" pitchFamily="2" charset="-122"/>
              </a:rPr>
              <a:t>,</a:t>
            </a:r>
            <a:r>
              <a:rPr lang="zh-CN" altLang="en-US" smtClean="0">
                <a:ea typeface="宋体" panose="02010600030101010101" pitchFamily="2" charset="-122"/>
              </a:rPr>
              <a:t>所以</a:t>
            </a:r>
            <a:r>
              <a:rPr lang="en-US" altLang="zh-CN" smtClean="0">
                <a:ea typeface="宋体" panose="02010600030101010101" pitchFamily="2" charset="-122"/>
              </a:rPr>
              <a:t>Jmeter</a:t>
            </a:r>
            <a:r>
              <a:rPr lang="zh-CN" altLang="en-US" smtClean="0">
                <a:ea typeface="宋体" panose="02010600030101010101" pitchFamily="2" charset="-122"/>
              </a:rPr>
              <a:t>提供了这样一种设置</a:t>
            </a:r>
            <a:r>
              <a:rPr lang="en-US" altLang="zh-CN" smtClean="0">
                <a:ea typeface="宋体" panose="02010600030101010101" pitchFamily="2" charset="-122"/>
              </a:rPr>
              <a:t>, </a:t>
            </a:r>
            <a:r>
              <a:rPr lang="zh-CN" altLang="en-US" smtClean="0">
                <a:ea typeface="宋体" panose="02010600030101010101" pitchFamily="2" charset="-122"/>
              </a:rPr>
              <a:t>在默认</a:t>
            </a:r>
            <a:r>
              <a:rPr lang="en-US" altLang="zh-CN" smtClean="0">
                <a:ea typeface="宋体" panose="02010600030101010101" pitchFamily="2" charset="-122"/>
              </a:rPr>
              <a:t>Http</a:t>
            </a:r>
            <a:r>
              <a:rPr lang="zh-CN" altLang="en-US" smtClean="0">
                <a:ea typeface="宋体" panose="02010600030101010101" pitchFamily="2" charset="-122"/>
              </a:rPr>
              <a:t>属性设置需要被测试服务器的相关属性，以后的</a:t>
            </a:r>
            <a:r>
              <a:rPr lang="en-US" altLang="zh-CN" smtClean="0">
                <a:ea typeface="宋体" panose="02010600030101010101" pitchFamily="2" charset="-122"/>
              </a:rPr>
              <a:t>http</a:t>
            </a:r>
            <a:r>
              <a:rPr lang="zh-CN" altLang="en-US" smtClean="0">
                <a:ea typeface="宋体" panose="02010600030101010101" pitchFamily="2" charset="-122"/>
              </a:rPr>
              <a:t>请求设置中就可以忽略这些相同参数的设置</a:t>
            </a:r>
            <a:r>
              <a:rPr lang="en-US" altLang="zh-CN" smtClean="0">
                <a:ea typeface="宋体" panose="02010600030101010101" pitchFamily="2" charset="-122"/>
              </a:rPr>
              <a:t>,</a:t>
            </a:r>
            <a:r>
              <a:rPr lang="zh-CN" altLang="en-US" smtClean="0">
                <a:ea typeface="宋体" panose="02010600030101010101" pitchFamily="2" charset="-122"/>
              </a:rPr>
              <a:t>减少设置参数录入的时间。</a:t>
            </a:r>
          </a:p>
          <a:p>
            <a:pPr eaLnBrk="1" hangingPunct="1"/>
            <a:endParaRPr lang="en-US" altLang="zh-CN" smtClean="0">
              <a:ea typeface="宋体" panose="02010600030101010101" pitchFamily="2" charset="-122"/>
            </a:endParaRPr>
          </a:p>
        </p:txBody>
      </p:sp>
    </p:spTree>
    <p:extLst>
      <p:ext uri="{BB962C8B-B14F-4D97-AF65-F5344CB8AC3E}">
        <p14:creationId xmlns:p14="http://schemas.microsoft.com/office/powerpoint/2010/main" val="1955567848"/>
      </p:ext>
    </p:extLst>
  </p:cSld>
  <p:clrMapOvr>
    <a:masterClrMapping/>
  </p:clrMapOvr>
  <p:transition spd="slow">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2530" name="Rectangle 2"/>
          <p:cNvSpPr>
            <a:spLocks noGrp="1" noChangeArrowheads="1"/>
          </p:cNvSpPr>
          <p:nvPr>
            <p:ph type="title" idx="4294967295"/>
          </p:nvPr>
        </p:nvSpPr>
        <p:spPr/>
        <p:txBody>
          <a:bodyPr/>
          <a:lstStyle/>
          <a:p>
            <a:pPr eaLnBrk="1" hangingPunct="1"/>
            <a:endParaRPr lang="zh-CN" altLang="zh-CN" smtClean="0">
              <a:ea typeface="宋体" panose="02010600030101010101" pitchFamily="2" charset="-122"/>
            </a:endParaRPr>
          </a:p>
        </p:txBody>
      </p:sp>
      <p:sp>
        <p:nvSpPr>
          <p:cNvPr id="22531" name="Rectangle 3"/>
          <p:cNvSpPr>
            <a:spLocks noGrp="1" noChangeArrowheads="1"/>
          </p:cNvSpPr>
          <p:nvPr>
            <p:ph type="body" idx="4294967295"/>
          </p:nvPr>
        </p:nvSpPr>
        <p:spPr/>
        <p:txBody>
          <a:bodyPr/>
          <a:lstStyle/>
          <a:p>
            <a:pPr eaLnBrk="1" hangingPunct="1"/>
            <a:endParaRPr lang="zh-CN" altLang="zh-CN" smtClean="0">
              <a:ea typeface="宋体" panose="02010600030101010101" pitchFamily="2" charset="-122"/>
            </a:endParaRPr>
          </a:p>
        </p:txBody>
      </p:sp>
      <p:pic>
        <p:nvPicPr>
          <p:cNvPr id="225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990600"/>
            <a:ext cx="6477000" cy="549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9852746"/>
      </p:ext>
    </p:extLst>
  </p:cSld>
  <p:clrMapOvr>
    <a:masterClrMapping/>
  </p:clrMapOvr>
  <p:transition spd="slow">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3554" name="Rectangle 2"/>
          <p:cNvSpPr>
            <a:spLocks noGrp="1" noChangeArrowheads="1"/>
          </p:cNvSpPr>
          <p:nvPr>
            <p:ph type="title" idx="4294967295"/>
          </p:nvPr>
        </p:nvSpPr>
        <p:spPr/>
        <p:txBody>
          <a:bodyPr/>
          <a:lstStyle/>
          <a:p>
            <a:pPr eaLnBrk="1" hangingPunct="1"/>
            <a:r>
              <a:rPr lang="en-US" altLang="zh-CN" sz="2800" b="0" smtClean="0">
                <a:ea typeface="宋体" panose="02010600030101010101" pitchFamily="2" charset="-122"/>
              </a:rPr>
              <a:t>http</a:t>
            </a:r>
            <a:r>
              <a:rPr lang="zh-CN" altLang="en-US" sz="2800" b="0" smtClean="0">
                <a:ea typeface="宋体" panose="02010600030101010101" pitchFamily="2" charset="-122"/>
              </a:rPr>
              <a:t>属性的主要参数</a:t>
            </a:r>
            <a:r>
              <a:rPr lang="zh-CN" altLang="en-US" sz="2800" smtClean="0">
                <a:ea typeface="宋体" panose="02010600030101010101" pitchFamily="2" charset="-122"/>
              </a:rPr>
              <a:t> </a:t>
            </a:r>
          </a:p>
        </p:txBody>
      </p:sp>
      <p:sp>
        <p:nvSpPr>
          <p:cNvPr id="23555" name="Rectangle 3"/>
          <p:cNvSpPr>
            <a:spLocks noGrp="1" noChangeArrowheads="1"/>
          </p:cNvSpPr>
          <p:nvPr>
            <p:ph type="body" idx="4294967295"/>
          </p:nvPr>
        </p:nvSpPr>
        <p:spPr/>
        <p:txBody>
          <a:bodyPr/>
          <a:lstStyle/>
          <a:p>
            <a:pPr eaLnBrk="1" hangingPunct="1"/>
            <a:r>
              <a:rPr lang="en-US" altLang="zh-CN" smtClean="0">
                <a:ea typeface="宋体" panose="02010600030101010101" pitchFamily="2" charset="-122"/>
              </a:rPr>
              <a:t>protocal</a:t>
            </a:r>
            <a:r>
              <a:rPr lang="zh-CN" altLang="en-US" smtClean="0">
                <a:ea typeface="宋体" panose="02010600030101010101" pitchFamily="2" charset="-122"/>
              </a:rPr>
              <a:t>：发送测试请求时使用的协议 </a:t>
            </a:r>
          </a:p>
          <a:p>
            <a:pPr eaLnBrk="1" hangingPunct="1"/>
            <a:r>
              <a:rPr lang="en-US" altLang="zh-CN" smtClean="0">
                <a:ea typeface="宋体" panose="02010600030101010101" pitchFamily="2" charset="-122"/>
              </a:rPr>
              <a:t>server name or ip</a:t>
            </a:r>
            <a:r>
              <a:rPr lang="zh-CN" altLang="en-US" smtClean="0">
                <a:ea typeface="宋体" panose="02010600030101010101" pitchFamily="2" charset="-122"/>
              </a:rPr>
              <a:t>：被测试服务器的</a:t>
            </a:r>
            <a:r>
              <a:rPr lang="en-US" altLang="zh-CN" smtClean="0">
                <a:ea typeface="宋体" panose="02010600030101010101" pitchFamily="2" charset="-122"/>
              </a:rPr>
              <a:t>ip</a:t>
            </a:r>
            <a:r>
              <a:rPr lang="zh-CN" altLang="en-US" smtClean="0">
                <a:ea typeface="宋体" panose="02010600030101010101" pitchFamily="2" charset="-122"/>
              </a:rPr>
              <a:t>地址或者名字 </a:t>
            </a:r>
          </a:p>
          <a:p>
            <a:pPr eaLnBrk="1" hangingPunct="1"/>
            <a:r>
              <a:rPr lang="en-US" altLang="zh-CN" smtClean="0">
                <a:ea typeface="宋体" panose="02010600030101010101" pitchFamily="2" charset="-122"/>
              </a:rPr>
              <a:t>path</a:t>
            </a:r>
            <a:r>
              <a:rPr lang="zh-CN" altLang="en-US" smtClean="0">
                <a:ea typeface="宋体" panose="02010600030101010101" pitchFamily="2" charset="-122"/>
              </a:rPr>
              <a:t>： 默认的起始位置。比如将</a:t>
            </a:r>
            <a:r>
              <a:rPr lang="en-US" altLang="zh-CN" smtClean="0">
                <a:ea typeface="宋体" panose="02010600030101010101" pitchFamily="2" charset="-122"/>
              </a:rPr>
              <a:t>path</a:t>
            </a:r>
            <a:r>
              <a:rPr lang="zh-CN" altLang="en-US" smtClean="0">
                <a:ea typeface="宋体" panose="02010600030101010101" pitchFamily="2" charset="-122"/>
              </a:rPr>
              <a:t>设置为／</a:t>
            </a:r>
            <a:r>
              <a:rPr lang="en-US" altLang="zh-CN" smtClean="0">
                <a:ea typeface="宋体" panose="02010600030101010101" pitchFamily="2" charset="-122"/>
              </a:rPr>
              <a:t>jmeter</a:t>
            </a:r>
            <a:r>
              <a:rPr lang="zh-CN" altLang="en-US" smtClean="0">
                <a:ea typeface="宋体" panose="02010600030101010101" pitchFamily="2" charset="-122"/>
              </a:rPr>
              <a:t>，那么所有的</a:t>
            </a:r>
            <a:r>
              <a:rPr lang="en-US" altLang="zh-CN" smtClean="0">
                <a:ea typeface="宋体" panose="02010600030101010101" pitchFamily="2" charset="-122"/>
              </a:rPr>
              <a:t>http</a:t>
            </a:r>
            <a:r>
              <a:rPr lang="zh-CN" altLang="en-US" smtClean="0">
                <a:ea typeface="宋体" panose="02010600030101010101" pitchFamily="2" charset="-122"/>
              </a:rPr>
              <a:t>请求的</a:t>
            </a:r>
            <a:r>
              <a:rPr lang="en-US" altLang="zh-CN" smtClean="0">
                <a:ea typeface="宋体" panose="02010600030101010101" pitchFamily="2" charset="-122"/>
              </a:rPr>
              <a:t>url</a:t>
            </a:r>
            <a:r>
              <a:rPr lang="zh-CN" altLang="en-US" smtClean="0">
                <a:ea typeface="宋体" panose="02010600030101010101" pitchFamily="2" charset="-122"/>
              </a:rPr>
              <a:t>中都将增加／</a:t>
            </a:r>
            <a:r>
              <a:rPr lang="en-US" altLang="zh-CN" smtClean="0">
                <a:ea typeface="宋体" panose="02010600030101010101" pitchFamily="2" charset="-122"/>
              </a:rPr>
              <a:t>jmeter</a:t>
            </a:r>
            <a:r>
              <a:rPr lang="zh-CN" altLang="en-US" smtClean="0">
                <a:ea typeface="宋体" panose="02010600030101010101" pitchFamily="2" charset="-122"/>
              </a:rPr>
              <a:t>路径。 </a:t>
            </a:r>
          </a:p>
          <a:p>
            <a:pPr eaLnBrk="1" hangingPunct="1"/>
            <a:r>
              <a:rPr lang="en-US" altLang="zh-CN" smtClean="0">
                <a:ea typeface="宋体" panose="02010600030101010101" pitchFamily="2" charset="-122"/>
              </a:rPr>
              <a:t>port number</a:t>
            </a:r>
            <a:r>
              <a:rPr lang="zh-CN" altLang="en-US" smtClean="0">
                <a:ea typeface="宋体" panose="02010600030101010101" pitchFamily="2" charset="-122"/>
              </a:rPr>
              <a:t>： 服务器提供服务的端口号</a:t>
            </a:r>
          </a:p>
        </p:txBody>
      </p:sp>
    </p:spTree>
    <p:extLst>
      <p:ext uri="{BB962C8B-B14F-4D97-AF65-F5344CB8AC3E}">
        <p14:creationId xmlns:p14="http://schemas.microsoft.com/office/powerpoint/2010/main" val="1241415868"/>
      </p:ext>
    </p:extLst>
  </p:cSld>
  <p:clrMapOvr>
    <a:masterClrMapping/>
  </p:clrMapOvr>
  <p:transition spd="slow">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4578" name="Rectangle 2"/>
          <p:cNvSpPr>
            <a:spLocks noGrp="1" noChangeArrowheads="1"/>
          </p:cNvSpPr>
          <p:nvPr>
            <p:ph type="title" idx="4294967295"/>
          </p:nvPr>
        </p:nvSpPr>
        <p:spPr/>
        <p:txBody>
          <a:bodyPr/>
          <a:lstStyle/>
          <a:p>
            <a:pPr eaLnBrk="1" hangingPunct="1"/>
            <a:r>
              <a:rPr lang="en-US" altLang="zh-CN" sz="2800" smtClean="0">
                <a:ea typeface="宋体" panose="02010600030101010101" pitchFamily="2" charset="-122"/>
              </a:rPr>
              <a:t>http</a:t>
            </a:r>
            <a:r>
              <a:rPr lang="zh-CN" altLang="en-US" sz="2800" smtClean="0">
                <a:ea typeface="宋体" panose="02010600030101010101" pitchFamily="2" charset="-122"/>
              </a:rPr>
              <a:t>设置实例</a:t>
            </a:r>
          </a:p>
        </p:txBody>
      </p:sp>
      <p:sp>
        <p:nvSpPr>
          <p:cNvPr id="24579" name="Rectangle 3"/>
          <p:cNvSpPr>
            <a:spLocks noGrp="1" noChangeArrowheads="1"/>
          </p:cNvSpPr>
          <p:nvPr>
            <p:ph type="body" idx="4294967295"/>
          </p:nvPr>
        </p:nvSpPr>
        <p:spPr/>
        <p:txBody>
          <a:bodyPr/>
          <a:lstStyle/>
          <a:p>
            <a:pPr eaLnBrk="1" hangingPunct="1"/>
            <a:r>
              <a:rPr lang="zh-CN" altLang="en-US" b="0" smtClean="0">
                <a:ea typeface="宋体" panose="02010600030101010101" pitchFamily="2" charset="-122"/>
              </a:rPr>
              <a:t>对本机的</a:t>
            </a:r>
            <a:r>
              <a:rPr lang="en-US" altLang="zh-CN" b="0" smtClean="0">
                <a:ea typeface="宋体" panose="02010600030101010101" pitchFamily="2" charset="-122"/>
              </a:rPr>
              <a:t>Web</a:t>
            </a:r>
            <a:r>
              <a:rPr lang="zh-CN" altLang="en-US" b="0" smtClean="0">
                <a:ea typeface="宋体" panose="02010600030101010101" pitchFamily="2" charset="-122"/>
              </a:rPr>
              <a:t>服务器上的</a:t>
            </a:r>
            <a:r>
              <a:rPr lang="en-US" altLang="zh-CN" b="0" smtClean="0">
                <a:ea typeface="宋体" panose="02010600030101010101" pitchFamily="2" charset="-122"/>
              </a:rPr>
              <a:t>Web</a:t>
            </a:r>
            <a:r>
              <a:rPr lang="zh-CN" altLang="en-US" b="0" smtClean="0">
                <a:ea typeface="宋体" panose="02010600030101010101" pitchFamily="2" charset="-122"/>
              </a:rPr>
              <a:t>（</a:t>
            </a:r>
            <a:r>
              <a:rPr lang="en-US" altLang="zh-CN" b="0" smtClean="0">
                <a:ea typeface="宋体" panose="02010600030101010101" pitchFamily="2" charset="-122"/>
              </a:rPr>
              <a:t>Tomcat</a:t>
            </a:r>
            <a:r>
              <a:rPr lang="zh-CN" altLang="en-US" b="0" smtClean="0">
                <a:ea typeface="宋体" panose="02010600030101010101" pitchFamily="2" charset="-122"/>
              </a:rPr>
              <a:t>）应用进行测试</a:t>
            </a:r>
            <a:r>
              <a:rPr lang="zh-CN" altLang="en-US" smtClean="0">
                <a:ea typeface="宋体" panose="02010600030101010101" pitchFamily="2" charset="-122"/>
              </a:rPr>
              <a:t> </a:t>
            </a:r>
          </a:p>
          <a:p>
            <a:pPr lvl="1" eaLnBrk="1" hangingPunct="1"/>
            <a:r>
              <a:rPr lang="en-US" altLang="zh-CN" smtClean="0">
                <a:ea typeface="宋体" panose="02010600030101010101" pitchFamily="2" charset="-122"/>
              </a:rPr>
              <a:t>protocal</a:t>
            </a:r>
            <a:r>
              <a:rPr lang="zh-CN" altLang="en-US" smtClean="0">
                <a:ea typeface="宋体" panose="02010600030101010101" pitchFamily="2" charset="-122"/>
              </a:rPr>
              <a:t>应该是</a:t>
            </a:r>
            <a:r>
              <a:rPr lang="en-US" altLang="zh-CN" smtClean="0">
                <a:ea typeface="宋体" panose="02010600030101010101" pitchFamily="2" charset="-122"/>
              </a:rPr>
              <a:t>http </a:t>
            </a:r>
          </a:p>
          <a:p>
            <a:pPr lvl="1" eaLnBrk="1" hangingPunct="1"/>
            <a:r>
              <a:rPr lang="en-US" altLang="zh-CN" smtClean="0">
                <a:ea typeface="宋体" panose="02010600030101010101" pitchFamily="2" charset="-122"/>
              </a:rPr>
              <a:t>ip</a:t>
            </a:r>
            <a:r>
              <a:rPr lang="zh-CN" altLang="en-US" smtClean="0">
                <a:ea typeface="宋体" panose="02010600030101010101" pitchFamily="2" charset="-122"/>
              </a:rPr>
              <a:t>使用</a:t>
            </a:r>
            <a:r>
              <a:rPr lang="en-US" altLang="zh-CN" smtClean="0">
                <a:ea typeface="宋体" panose="02010600030101010101" pitchFamily="2" charset="-122"/>
              </a:rPr>
              <a:t>localhost </a:t>
            </a:r>
          </a:p>
          <a:p>
            <a:pPr lvl="1" eaLnBrk="1" hangingPunct="1"/>
            <a:r>
              <a:rPr lang="zh-CN" altLang="en-US" smtClean="0">
                <a:ea typeface="宋体" panose="02010600030101010101" pitchFamily="2" charset="-122"/>
              </a:rPr>
              <a:t>假设</a:t>
            </a:r>
            <a:r>
              <a:rPr lang="en-US" altLang="zh-CN" smtClean="0">
                <a:ea typeface="宋体" panose="02010600030101010101" pitchFamily="2" charset="-122"/>
              </a:rPr>
              <a:t>web</a:t>
            </a:r>
            <a:r>
              <a:rPr lang="zh-CN" altLang="en-US" smtClean="0">
                <a:ea typeface="宋体" panose="02010600030101010101" pitchFamily="2" charset="-122"/>
              </a:rPr>
              <a:t>应用发布的</a:t>
            </a:r>
            <a:r>
              <a:rPr lang="en-US" altLang="zh-CN" smtClean="0">
                <a:ea typeface="宋体" panose="02010600030101010101" pitchFamily="2" charset="-122"/>
              </a:rPr>
              <a:t>context</a:t>
            </a:r>
            <a:r>
              <a:rPr lang="zh-CN" altLang="en-US" smtClean="0">
                <a:ea typeface="宋体" panose="02010600030101010101" pitchFamily="2" charset="-122"/>
              </a:rPr>
              <a:t>路径是／</a:t>
            </a:r>
            <a:r>
              <a:rPr lang="en-US" altLang="zh-CN" smtClean="0">
                <a:ea typeface="宋体" panose="02010600030101010101" pitchFamily="2" charset="-122"/>
              </a:rPr>
              <a:t>jmeter</a:t>
            </a:r>
            <a:r>
              <a:rPr lang="zh-CN" altLang="en-US" smtClean="0">
                <a:ea typeface="宋体" panose="02010600030101010101" pitchFamily="2" charset="-122"/>
              </a:rPr>
              <a:t>，那么</a:t>
            </a:r>
            <a:r>
              <a:rPr lang="en-US" altLang="zh-CN" smtClean="0">
                <a:ea typeface="宋体" panose="02010600030101010101" pitchFamily="2" charset="-122"/>
              </a:rPr>
              <a:t>path</a:t>
            </a:r>
            <a:r>
              <a:rPr lang="zh-CN" altLang="en-US" smtClean="0">
                <a:ea typeface="宋体" panose="02010600030101010101" pitchFamily="2" charset="-122"/>
              </a:rPr>
              <a:t>设置为／</a:t>
            </a:r>
            <a:r>
              <a:rPr lang="en-US" altLang="zh-CN" smtClean="0">
                <a:ea typeface="宋体" panose="02010600030101010101" pitchFamily="2" charset="-122"/>
              </a:rPr>
              <a:t>jmeter </a:t>
            </a:r>
          </a:p>
          <a:p>
            <a:pPr lvl="1" eaLnBrk="1" hangingPunct="1"/>
            <a:r>
              <a:rPr lang="en-US" altLang="zh-CN" smtClean="0">
                <a:ea typeface="宋体" panose="02010600030101010101" pitchFamily="2" charset="-122"/>
              </a:rPr>
              <a:t>Tomcat</a:t>
            </a:r>
            <a:r>
              <a:rPr lang="zh-CN" altLang="en-US" smtClean="0">
                <a:ea typeface="宋体" panose="02010600030101010101" pitchFamily="2" charset="-122"/>
              </a:rPr>
              <a:t>服务器，</a:t>
            </a:r>
            <a:r>
              <a:rPr lang="en-US" altLang="zh-CN" smtClean="0">
                <a:ea typeface="宋体" panose="02010600030101010101" pitchFamily="2" charset="-122"/>
              </a:rPr>
              <a:t>port number</a:t>
            </a:r>
            <a:r>
              <a:rPr lang="zh-CN" altLang="en-US" smtClean="0">
                <a:ea typeface="宋体" panose="02010600030101010101" pitchFamily="2" charset="-122"/>
              </a:rPr>
              <a:t>是</a:t>
            </a:r>
            <a:r>
              <a:rPr lang="en-US" altLang="zh-CN" smtClean="0">
                <a:ea typeface="宋体" panose="02010600030101010101" pitchFamily="2" charset="-122"/>
              </a:rPr>
              <a:t>8080 </a:t>
            </a:r>
          </a:p>
        </p:txBody>
      </p:sp>
    </p:spTree>
    <p:extLst>
      <p:ext uri="{BB962C8B-B14F-4D97-AF65-F5344CB8AC3E}">
        <p14:creationId xmlns:p14="http://schemas.microsoft.com/office/powerpoint/2010/main" val="3145133168"/>
      </p:ext>
    </p:extLst>
  </p:cSld>
  <p:clrMapOvr>
    <a:masterClrMapping/>
  </p:clrMapOvr>
  <p:transition spd="slow">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5602"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增加</a:t>
            </a:r>
            <a:r>
              <a:rPr lang="en-US" altLang="zh-CN" sz="2800" smtClean="0">
                <a:ea typeface="宋体" panose="02010600030101010101" pitchFamily="2" charset="-122"/>
              </a:rPr>
              <a:t>Http</a:t>
            </a:r>
            <a:r>
              <a:rPr lang="zh-CN" altLang="en-US" sz="2800" smtClean="0">
                <a:ea typeface="宋体" panose="02010600030101010101" pitchFamily="2" charset="-122"/>
              </a:rPr>
              <a:t>请求 </a:t>
            </a:r>
          </a:p>
        </p:txBody>
      </p:sp>
      <p:sp>
        <p:nvSpPr>
          <p:cNvPr id="25603" name="Rectangle 3"/>
          <p:cNvSpPr>
            <a:spLocks noGrp="1" noChangeArrowheads="1"/>
          </p:cNvSpPr>
          <p:nvPr>
            <p:ph type="body" idx="4294967295"/>
          </p:nvPr>
        </p:nvSpPr>
        <p:spPr>
          <a:xfrm>
            <a:off x="457200" y="1219200"/>
            <a:ext cx="8534400" cy="4800600"/>
          </a:xfrm>
        </p:spPr>
        <p:txBody>
          <a:bodyPr>
            <a:normAutofit lnSpcReduction="10000"/>
          </a:bodyPr>
          <a:lstStyle/>
          <a:p>
            <a:pPr eaLnBrk="1" hangingPunct="1">
              <a:lnSpc>
                <a:spcPct val="90000"/>
              </a:lnSpc>
            </a:pPr>
            <a:r>
              <a:rPr lang="zh-CN" altLang="en-US" b="0" smtClean="0">
                <a:ea typeface="宋体" panose="02010600030101010101" pitchFamily="2" charset="-122"/>
              </a:rPr>
              <a:t>测试的内容主体部分，可以通过下面的步骤来增加</a:t>
            </a:r>
            <a:r>
              <a:rPr lang="en-US" altLang="zh-CN" b="0" smtClean="0">
                <a:ea typeface="宋体" panose="02010600030101010101" pitchFamily="2" charset="-122"/>
              </a:rPr>
              <a:t>http</a:t>
            </a:r>
            <a:r>
              <a:rPr lang="zh-CN" altLang="en-US" b="0" smtClean="0">
                <a:ea typeface="宋体" panose="02010600030101010101" pitchFamily="2" charset="-122"/>
              </a:rPr>
              <a:t>请求</a:t>
            </a:r>
            <a:r>
              <a:rPr lang="zh-CN" altLang="en-US" smtClean="0">
                <a:ea typeface="宋体" panose="02010600030101010101" pitchFamily="2" charset="-122"/>
              </a:rPr>
              <a:t> </a:t>
            </a:r>
          </a:p>
          <a:p>
            <a:pPr lvl="1" eaLnBrk="1" hangingPunct="1">
              <a:lnSpc>
                <a:spcPct val="90000"/>
              </a:lnSpc>
            </a:pPr>
            <a:r>
              <a:rPr lang="zh-CN" altLang="en-US" smtClean="0">
                <a:ea typeface="宋体" panose="02010600030101010101" pitchFamily="2" charset="-122"/>
              </a:rPr>
              <a:t>选中可视化界面中左边树的线程组节点，单击右键，选择</a:t>
            </a:r>
            <a:r>
              <a:rPr lang="en-US" altLang="zh-CN" smtClean="0">
                <a:ea typeface="宋体" panose="02010600030101010101" pitchFamily="2" charset="-122"/>
              </a:rPr>
              <a:t>Add</a:t>
            </a:r>
            <a:r>
              <a:rPr lang="en-US" altLang="zh-CN" smtClean="0">
                <a:latin typeface="Arial" panose="020B0604020202020204" pitchFamily="34" charset="0"/>
                <a:ea typeface="宋体" panose="02010600030101010101" pitchFamily="2" charset="-122"/>
              </a:rPr>
              <a:t>‘</a:t>
            </a:r>
            <a:r>
              <a:rPr lang="en-US" altLang="zh-CN" smtClean="0">
                <a:ea typeface="宋体" panose="02010600030101010101" pitchFamily="2" charset="-122"/>
              </a:rPr>
              <a:t>sampler-&gt;http request</a:t>
            </a:r>
            <a:r>
              <a:rPr lang="zh-CN" altLang="en-US" smtClean="0">
                <a:ea typeface="宋体" panose="02010600030101010101" pitchFamily="2" charset="-122"/>
              </a:rPr>
              <a:t>，界面右边将会出现他的设置信息框 </a:t>
            </a:r>
          </a:p>
          <a:p>
            <a:pPr lvl="1" eaLnBrk="1" hangingPunct="1">
              <a:lnSpc>
                <a:spcPct val="90000"/>
              </a:lnSpc>
            </a:pPr>
            <a:r>
              <a:rPr lang="zh-CN" altLang="en-US" smtClean="0">
                <a:ea typeface="宋体" panose="02010600030101010101" pitchFamily="2" charset="-122"/>
              </a:rPr>
              <a:t>若设置了默认的</a:t>
            </a:r>
            <a:r>
              <a:rPr lang="en-US" altLang="zh-CN" smtClean="0">
                <a:ea typeface="宋体" panose="02010600030101010101" pitchFamily="2" charset="-122"/>
              </a:rPr>
              <a:t>http</a:t>
            </a:r>
            <a:r>
              <a:rPr lang="zh-CN" altLang="en-US" smtClean="0">
                <a:ea typeface="宋体" panose="02010600030101010101" pitchFamily="2" charset="-122"/>
              </a:rPr>
              <a:t>属性，则和默认</a:t>
            </a:r>
            <a:r>
              <a:rPr lang="en-US" altLang="zh-CN" smtClean="0">
                <a:ea typeface="宋体" panose="02010600030101010101" pitchFamily="2" charset="-122"/>
              </a:rPr>
              <a:t>http</a:t>
            </a:r>
            <a:r>
              <a:rPr lang="zh-CN" altLang="en-US" smtClean="0">
                <a:ea typeface="宋体" panose="02010600030101010101" pitchFamily="2" charset="-122"/>
              </a:rPr>
              <a:t>属性中相同的属性不再重复设置 </a:t>
            </a:r>
          </a:p>
          <a:p>
            <a:pPr lvl="1" eaLnBrk="1" hangingPunct="1">
              <a:lnSpc>
                <a:spcPct val="90000"/>
              </a:lnSpc>
            </a:pPr>
            <a:r>
              <a:rPr lang="zh-CN" altLang="en-US" smtClean="0">
                <a:ea typeface="宋体" panose="02010600030101010101" pitchFamily="2" charset="-122"/>
              </a:rPr>
              <a:t>发送</a:t>
            </a:r>
            <a:r>
              <a:rPr lang="en-US" altLang="zh-CN" smtClean="0">
                <a:ea typeface="宋体" panose="02010600030101010101" pitchFamily="2" charset="-122"/>
              </a:rPr>
              <a:t>http</a:t>
            </a:r>
            <a:r>
              <a:rPr lang="zh-CN" altLang="en-US" smtClean="0">
                <a:ea typeface="宋体" panose="02010600030101010101" pitchFamily="2" charset="-122"/>
              </a:rPr>
              <a:t>时方法的选择，可以选择为</a:t>
            </a:r>
            <a:r>
              <a:rPr lang="en-US" altLang="zh-CN" smtClean="0">
                <a:ea typeface="宋体" panose="02010600030101010101" pitchFamily="2" charset="-122"/>
              </a:rPr>
              <a:t>get</a:t>
            </a:r>
            <a:r>
              <a:rPr lang="zh-CN" altLang="en-US" smtClean="0">
                <a:ea typeface="宋体" panose="02010600030101010101" pitchFamily="2" charset="-122"/>
              </a:rPr>
              <a:t>或者</a:t>
            </a:r>
            <a:r>
              <a:rPr lang="en-US" altLang="zh-CN" smtClean="0">
                <a:ea typeface="宋体" panose="02010600030101010101" pitchFamily="2" charset="-122"/>
              </a:rPr>
              <a:t>post </a:t>
            </a:r>
          </a:p>
          <a:p>
            <a:pPr lvl="1" eaLnBrk="1" hangingPunct="1">
              <a:lnSpc>
                <a:spcPct val="90000"/>
              </a:lnSpc>
            </a:pPr>
            <a:r>
              <a:rPr lang="en-US" altLang="zh-CN" smtClean="0">
                <a:ea typeface="宋体" panose="02010600030101010101" pitchFamily="2" charset="-122"/>
              </a:rPr>
              <a:t>Path</a:t>
            </a:r>
            <a:r>
              <a:rPr lang="zh-CN" altLang="en-US" smtClean="0">
                <a:ea typeface="宋体" panose="02010600030101010101" pitchFamily="2" charset="-122"/>
              </a:rPr>
              <a:t>中填入要访问的页面，如：</a:t>
            </a:r>
            <a:r>
              <a:rPr lang="en-US" altLang="zh-CN" smtClean="0">
                <a:ea typeface="宋体" panose="02010600030101010101" pitchFamily="2" charset="-122"/>
              </a:rPr>
              <a:t>/jmeter/sayhello.jsp</a:t>
            </a:r>
          </a:p>
          <a:p>
            <a:pPr lvl="1" eaLnBrk="1" hangingPunct="1">
              <a:lnSpc>
                <a:spcPct val="90000"/>
              </a:lnSpc>
            </a:pPr>
            <a:r>
              <a:rPr lang="zh-CN" altLang="en-US" smtClean="0">
                <a:ea typeface="宋体" panose="02010600030101010101" pitchFamily="2" charset="-122"/>
              </a:rPr>
              <a:t>可以带参数，用</a:t>
            </a:r>
            <a:r>
              <a:rPr lang="zh-CN" altLang="en-US" smtClean="0">
                <a:latin typeface="Arial" panose="020B0604020202020204" pitchFamily="34" charset="0"/>
                <a:ea typeface="宋体" panose="02010600030101010101" pitchFamily="2" charset="-122"/>
              </a:rPr>
              <a:t>“</a:t>
            </a:r>
            <a:r>
              <a:rPr lang="zh-CN" altLang="en-US" smtClean="0">
                <a:ea typeface="宋体" panose="02010600030101010101" pitchFamily="2" charset="-122"/>
              </a:rPr>
              <a:t>增加</a:t>
            </a:r>
            <a:r>
              <a:rPr lang="zh-CN" altLang="en-US" smtClean="0">
                <a:latin typeface="Arial" panose="020B0604020202020204" pitchFamily="34" charset="0"/>
                <a:ea typeface="宋体" panose="02010600030101010101" pitchFamily="2" charset="-122"/>
              </a:rPr>
              <a:t>”</a:t>
            </a:r>
            <a:r>
              <a:rPr lang="zh-CN" altLang="en-US" smtClean="0">
                <a:ea typeface="宋体" panose="02010600030101010101" pitchFamily="2" charset="-122"/>
              </a:rPr>
              <a:t>按钮</a:t>
            </a:r>
          </a:p>
        </p:txBody>
      </p:sp>
    </p:spTree>
    <p:extLst>
      <p:ext uri="{BB962C8B-B14F-4D97-AF65-F5344CB8AC3E}">
        <p14:creationId xmlns:p14="http://schemas.microsoft.com/office/powerpoint/2010/main" val="3437566524"/>
      </p:ext>
    </p:extLst>
  </p:cSld>
  <p:clrMapOvr>
    <a:masterClrMapping/>
  </p:clrMapOvr>
  <p:transition spd="slow">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6626"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增加</a:t>
            </a:r>
            <a:r>
              <a:rPr lang="en-US" altLang="zh-CN" sz="2800" smtClean="0">
                <a:ea typeface="宋体" panose="02010600030101010101" pitchFamily="2" charset="-122"/>
              </a:rPr>
              <a:t>Listener </a:t>
            </a:r>
          </a:p>
        </p:txBody>
      </p:sp>
      <p:sp>
        <p:nvSpPr>
          <p:cNvPr id="26627" name="Rectangle 3"/>
          <p:cNvSpPr>
            <a:spLocks noGrp="1" noChangeArrowheads="1"/>
          </p:cNvSpPr>
          <p:nvPr>
            <p:ph type="body" idx="4294967295"/>
          </p:nvPr>
        </p:nvSpPr>
        <p:spPr/>
        <p:txBody>
          <a:bodyPr>
            <a:normAutofit fontScale="92500" lnSpcReduction="10000"/>
          </a:bodyPr>
          <a:lstStyle/>
          <a:p>
            <a:pPr eaLnBrk="1" hangingPunct="1"/>
            <a:r>
              <a:rPr lang="zh-CN" altLang="en-US" b="0" smtClean="0">
                <a:ea typeface="宋体" panose="02010600030101010101" pitchFamily="2" charset="-122"/>
              </a:rPr>
              <a:t>增加</a:t>
            </a:r>
            <a:r>
              <a:rPr lang="en-US" altLang="zh-CN" b="0" smtClean="0">
                <a:ea typeface="宋体" panose="02010600030101010101" pitchFamily="2" charset="-122"/>
              </a:rPr>
              <a:t>listener</a:t>
            </a:r>
            <a:r>
              <a:rPr lang="zh-CN" altLang="en-US" b="0" smtClean="0">
                <a:ea typeface="宋体" panose="02010600030101010101" pitchFamily="2" charset="-122"/>
              </a:rPr>
              <a:t>是为了记录测试信息并且可以使用</a:t>
            </a:r>
            <a:r>
              <a:rPr lang="en-US" altLang="zh-CN" b="0" smtClean="0">
                <a:ea typeface="宋体" panose="02010600030101010101" pitchFamily="2" charset="-122"/>
              </a:rPr>
              <a:t>Jmeter</a:t>
            </a:r>
            <a:r>
              <a:rPr lang="zh-CN" altLang="en-US" b="0" smtClean="0">
                <a:ea typeface="宋体" panose="02010600030101010101" pitchFamily="2" charset="-122"/>
              </a:rPr>
              <a:t>提供的可视化界面查看测试结果</a:t>
            </a:r>
            <a:r>
              <a:rPr lang="zh-CN" altLang="en-US" smtClean="0">
                <a:ea typeface="宋体" panose="02010600030101010101" pitchFamily="2" charset="-122"/>
              </a:rPr>
              <a:t> </a:t>
            </a:r>
          </a:p>
          <a:p>
            <a:pPr eaLnBrk="1" hangingPunct="1"/>
            <a:r>
              <a:rPr lang="zh-CN" altLang="en-US" b="0" smtClean="0">
                <a:ea typeface="宋体" panose="02010600030101010101" pitchFamily="2" charset="-122"/>
              </a:rPr>
              <a:t>根据自己习惯的分析方式选择不同的结果显示方式</a:t>
            </a:r>
            <a:r>
              <a:rPr lang="zh-CN" altLang="en-US" smtClean="0">
                <a:ea typeface="宋体" panose="02010600030101010101" pitchFamily="2" charset="-122"/>
              </a:rPr>
              <a:t> ，如用</a:t>
            </a:r>
            <a:r>
              <a:rPr lang="zh-CN" altLang="en-US" b="0" smtClean="0">
                <a:ea typeface="宋体" panose="02010600030101010101" pitchFamily="2" charset="-122"/>
              </a:rPr>
              <a:t>表格的形式来查看和分析测试结果</a:t>
            </a:r>
            <a:r>
              <a:rPr lang="zh-CN" altLang="en-US" smtClean="0">
                <a:ea typeface="宋体" panose="02010600030101010101" pitchFamily="2" charset="-122"/>
              </a:rPr>
              <a:t>：</a:t>
            </a:r>
          </a:p>
          <a:p>
            <a:pPr lvl="1" eaLnBrk="1" hangingPunct="1"/>
            <a:r>
              <a:rPr lang="zh-CN" altLang="en-US" smtClean="0">
                <a:ea typeface="宋体" panose="02010600030101010101" pitchFamily="2" charset="-122"/>
              </a:rPr>
              <a:t>选中可视化界面中左边树的测试计划节点，单击右键，选择</a:t>
            </a:r>
            <a:r>
              <a:rPr lang="zh-CN" altLang="en-US" smtClean="0">
                <a:latin typeface="Arial" panose="020B0604020202020204" pitchFamily="34" charset="0"/>
                <a:ea typeface="宋体" panose="02010600030101010101" pitchFamily="2" charset="-122"/>
              </a:rPr>
              <a:t>“</a:t>
            </a:r>
            <a:r>
              <a:rPr lang="zh-CN" altLang="en-US" smtClean="0">
                <a:ea typeface="宋体" panose="02010600030101010101" pitchFamily="2" charset="-122"/>
              </a:rPr>
              <a:t>监听器</a:t>
            </a:r>
            <a:r>
              <a:rPr lang="zh-CN" altLang="en-US" smtClean="0">
                <a:latin typeface="Arial" panose="020B0604020202020204" pitchFamily="34" charset="0"/>
                <a:ea typeface="宋体" panose="02010600030101010101" pitchFamily="2" charset="-122"/>
              </a:rPr>
              <a:t>”</a:t>
            </a:r>
            <a:r>
              <a:rPr lang="en-US" altLang="zh-CN" smtClean="0">
                <a:ea typeface="宋体" panose="02010600030101010101" pitchFamily="2" charset="-122"/>
              </a:rPr>
              <a:t>-</a:t>
            </a:r>
            <a:r>
              <a:rPr lang="zh-CN" altLang="en-US" smtClean="0">
                <a:ea typeface="宋体" panose="02010600030101010101" pitchFamily="2" charset="-122"/>
              </a:rPr>
              <a:t>图形结果</a:t>
            </a:r>
          </a:p>
          <a:p>
            <a:pPr lvl="1" eaLnBrk="1" hangingPunct="1"/>
            <a:r>
              <a:rPr lang="zh-CN" altLang="en-US" smtClean="0">
                <a:ea typeface="宋体" panose="02010600030101010101" pitchFamily="2" charset="-122"/>
              </a:rPr>
              <a:t>可以设置界面上面的</a:t>
            </a:r>
            <a:r>
              <a:rPr lang="en-US" altLang="zh-CN" smtClean="0">
                <a:ea typeface="宋体" panose="02010600030101010101" pitchFamily="2" charset="-122"/>
              </a:rPr>
              <a:t>filename</a:t>
            </a:r>
            <a:r>
              <a:rPr lang="zh-CN" altLang="en-US" smtClean="0">
                <a:ea typeface="宋体" panose="02010600030101010101" pitchFamily="2" charset="-122"/>
              </a:rPr>
              <a:t>属性设置将测试结果保存到某个文件中 </a:t>
            </a:r>
          </a:p>
          <a:p>
            <a:pPr eaLnBrk="1" hangingPunct="1"/>
            <a:r>
              <a:rPr lang="zh-CN" altLang="en-US" smtClean="0">
                <a:ea typeface="宋体" panose="02010600030101010101" pitchFamily="2" charset="-122"/>
              </a:rPr>
              <a:t>接下来可以启动运行测试计划 	</a:t>
            </a:r>
          </a:p>
        </p:txBody>
      </p:sp>
    </p:spTree>
    <p:extLst>
      <p:ext uri="{BB962C8B-B14F-4D97-AF65-F5344CB8AC3E}">
        <p14:creationId xmlns:p14="http://schemas.microsoft.com/office/powerpoint/2010/main" val="4080022879"/>
      </p:ext>
    </p:extLst>
  </p:cSld>
  <p:clrMapOvr>
    <a:masterClrMapping/>
  </p:clrMapOvr>
  <p:transition spd="slow">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7650"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运行的表格结果</a:t>
            </a:r>
          </a:p>
        </p:txBody>
      </p:sp>
      <p:sp>
        <p:nvSpPr>
          <p:cNvPr id="27651" name="Rectangle 3"/>
          <p:cNvSpPr>
            <a:spLocks noGrp="1" noChangeArrowheads="1"/>
          </p:cNvSpPr>
          <p:nvPr>
            <p:ph type="body" idx="4294967295"/>
          </p:nvPr>
        </p:nvSpPr>
        <p:spPr/>
        <p:txBody>
          <a:bodyPr/>
          <a:lstStyle/>
          <a:p>
            <a:pPr eaLnBrk="1" hangingPunct="1"/>
            <a:r>
              <a:rPr lang="zh-CN" altLang="en-US" b="0" smtClean="0">
                <a:ea typeface="宋体" panose="02010600030101010101" pitchFamily="2" charset="-122"/>
              </a:rPr>
              <a:t>表格的第一列</a:t>
            </a:r>
            <a:r>
              <a:rPr lang="en-US" altLang="zh-CN" b="0" smtClean="0">
                <a:ea typeface="宋体" panose="02010600030101010101" pitchFamily="2" charset="-122"/>
              </a:rPr>
              <a:t>sampleno</a:t>
            </a:r>
            <a:r>
              <a:rPr lang="zh-CN" altLang="en-US" b="0" smtClean="0">
                <a:ea typeface="宋体" panose="02010600030101010101" pitchFamily="2" charset="-122"/>
              </a:rPr>
              <a:t>显示请求执行的顺序和编号，</a:t>
            </a:r>
            <a:r>
              <a:rPr lang="en-US" altLang="zh-CN" b="0" smtClean="0">
                <a:ea typeface="宋体" panose="02010600030101010101" pitchFamily="2" charset="-122"/>
              </a:rPr>
              <a:t>url</a:t>
            </a:r>
            <a:r>
              <a:rPr lang="zh-CN" altLang="en-US" b="0" smtClean="0">
                <a:ea typeface="宋体" panose="02010600030101010101" pitchFamily="2" charset="-122"/>
              </a:rPr>
              <a:t>显示请求发送的目标，</a:t>
            </a:r>
            <a:r>
              <a:rPr lang="en-US" altLang="zh-CN" b="0" smtClean="0">
                <a:ea typeface="宋体" panose="02010600030101010101" pitchFamily="2" charset="-122"/>
              </a:rPr>
              <a:t>sample</a:t>
            </a:r>
            <a:r>
              <a:rPr lang="zh-CN" altLang="en-US" b="0" smtClean="0">
                <a:ea typeface="宋体" panose="02010600030101010101" pitchFamily="2" charset="-122"/>
              </a:rPr>
              <a:t>－</a:t>
            </a:r>
            <a:r>
              <a:rPr lang="en-US" altLang="zh-CN" b="0" smtClean="0">
                <a:ea typeface="宋体" panose="02010600030101010101" pitchFamily="2" charset="-122"/>
              </a:rPr>
              <a:t>ms</a:t>
            </a:r>
            <a:r>
              <a:rPr lang="zh-CN" altLang="en-US" b="0" smtClean="0">
                <a:ea typeface="宋体" panose="02010600030101010101" pitchFamily="2" charset="-122"/>
              </a:rPr>
              <a:t>列显示这个请求完成耗费的时间，最后的</a:t>
            </a:r>
            <a:r>
              <a:rPr lang="en-US" altLang="zh-CN" b="0" smtClean="0">
                <a:ea typeface="宋体" panose="02010600030101010101" pitchFamily="2" charset="-122"/>
              </a:rPr>
              <a:t>success</a:t>
            </a:r>
            <a:r>
              <a:rPr lang="zh-CN" altLang="en-US" b="0" smtClean="0">
                <a:ea typeface="宋体" panose="02010600030101010101" pitchFamily="2" charset="-122"/>
              </a:rPr>
              <a:t>列显示改请求是否成功执行</a:t>
            </a:r>
            <a:r>
              <a:rPr lang="zh-CN" altLang="en-US" smtClean="0">
                <a:ea typeface="宋体" panose="02010600030101010101" pitchFamily="2" charset="-122"/>
              </a:rPr>
              <a:t> </a:t>
            </a:r>
          </a:p>
          <a:p>
            <a:pPr eaLnBrk="1" hangingPunct="1"/>
            <a:r>
              <a:rPr lang="zh-CN" altLang="en-US" b="0" smtClean="0">
                <a:ea typeface="宋体" panose="02010600030101010101" pitchFamily="2" charset="-122"/>
              </a:rPr>
              <a:t>界面的最下面还可以看到一些统计信息，其中的</a:t>
            </a:r>
            <a:r>
              <a:rPr lang="en-US" altLang="zh-CN" b="0" smtClean="0">
                <a:ea typeface="宋体" panose="02010600030101010101" pitchFamily="2" charset="-122"/>
              </a:rPr>
              <a:t>Average</a:t>
            </a:r>
            <a:r>
              <a:rPr lang="zh-CN" altLang="en-US" b="0" smtClean="0">
                <a:ea typeface="宋体" panose="02010600030101010101" pitchFamily="2" charset="-122"/>
              </a:rPr>
              <a:t>，就是响应的平均时间</a:t>
            </a:r>
            <a:r>
              <a:rPr lang="zh-CN" altLang="en-US" smtClean="0">
                <a:ea typeface="宋体" panose="02010600030101010101" pitchFamily="2" charset="-122"/>
              </a:rPr>
              <a:t> </a:t>
            </a:r>
          </a:p>
        </p:txBody>
      </p:sp>
    </p:spTree>
    <p:extLst>
      <p:ext uri="{BB962C8B-B14F-4D97-AF65-F5344CB8AC3E}">
        <p14:creationId xmlns:p14="http://schemas.microsoft.com/office/powerpoint/2010/main" val="169359219"/>
      </p:ext>
    </p:extLst>
  </p:cSld>
  <p:clrMapOvr>
    <a:masterClrMapping/>
  </p:clrMapOvr>
  <p:transition spd="slow">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8674" name="Rectangle 2"/>
          <p:cNvSpPr>
            <a:spLocks noGrp="1" noChangeArrowheads="1"/>
          </p:cNvSpPr>
          <p:nvPr>
            <p:ph type="title" idx="4294967295"/>
          </p:nvPr>
        </p:nvSpPr>
        <p:spPr/>
        <p:txBody>
          <a:bodyPr/>
          <a:lstStyle/>
          <a:p>
            <a:pPr eaLnBrk="1" hangingPunct="1"/>
            <a:r>
              <a:rPr lang="en-US" altLang="zh-CN" sz="2800" smtClean="0">
                <a:ea typeface="宋体" panose="02010600030101010101" pitchFamily="2" charset="-122"/>
              </a:rPr>
              <a:t>Jmeter</a:t>
            </a:r>
            <a:r>
              <a:rPr lang="zh-CN" altLang="en-US" sz="2800" smtClean="0">
                <a:ea typeface="宋体" panose="02010600030101010101" pitchFamily="2" charset="-122"/>
              </a:rPr>
              <a:t>其他测试部件</a:t>
            </a:r>
          </a:p>
        </p:txBody>
      </p:sp>
      <p:sp>
        <p:nvSpPr>
          <p:cNvPr id="28675" name="Rectangle 3"/>
          <p:cNvSpPr>
            <a:spLocks noGrp="1" noChangeArrowheads="1"/>
          </p:cNvSpPr>
          <p:nvPr>
            <p:ph type="body" idx="4294967295"/>
          </p:nvPr>
        </p:nvSpPr>
        <p:spPr/>
        <p:txBody>
          <a:bodyPr>
            <a:normAutofit lnSpcReduction="10000"/>
          </a:bodyPr>
          <a:lstStyle/>
          <a:p>
            <a:pPr eaLnBrk="1" hangingPunct="1">
              <a:lnSpc>
                <a:spcPct val="90000"/>
              </a:lnSpc>
            </a:pPr>
            <a:r>
              <a:rPr lang="zh-CN" altLang="en-US" smtClean="0">
                <a:ea typeface="宋体" panose="02010600030101010101" pitchFamily="2" charset="-122"/>
              </a:rPr>
              <a:t>逻辑控制器</a:t>
            </a:r>
          </a:p>
          <a:p>
            <a:pPr lvl="1" eaLnBrk="1" hangingPunct="1">
              <a:lnSpc>
                <a:spcPct val="90000"/>
              </a:lnSpc>
            </a:pPr>
            <a:r>
              <a:rPr lang="zh-CN" altLang="en-US" smtClean="0">
                <a:ea typeface="宋体" panose="02010600030101010101" pitchFamily="2" charset="-122"/>
              </a:rPr>
              <a:t>定义</a:t>
            </a:r>
            <a:r>
              <a:rPr lang="en-US" altLang="zh-CN" smtClean="0">
                <a:ea typeface="宋体" panose="02010600030101010101" pitchFamily="2" charset="-122"/>
              </a:rPr>
              <a:t>Jmeter</a:t>
            </a:r>
            <a:r>
              <a:rPr lang="zh-CN" altLang="en-US" smtClean="0">
                <a:ea typeface="宋体" panose="02010600030101010101" pitchFamily="2" charset="-122"/>
              </a:rPr>
              <a:t>发送请求的行为逻辑，设定请求的顺序，可以与</a:t>
            </a:r>
            <a:r>
              <a:rPr lang="en-US" altLang="zh-CN" smtClean="0">
                <a:ea typeface="宋体" panose="02010600030101010101" pitchFamily="2" charset="-122"/>
              </a:rPr>
              <a:t>Sampler</a:t>
            </a:r>
            <a:r>
              <a:rPr lang="zh-CN" altLang="en-US" smtClean="0">
                <a:ea typeface="宋体" panose="02010600030101010101" pitchFamily="2" charset="-122"/>
              </a:rPr>
              <a:t>结合使用模拟复杂的请求序列</a:t>
            </a:r>
          </a:p>
          <a:p>
            <a:pPr lvl="1" eaLnBrk="1" hangingPunct="1">
              <a:lnSpc>
                <a:spcPct val="90000"/>
              </a:lnSpc>
            </a:pPr>
            <a:r>
              <a:rPr lang="zh-CN" altLang="en-US" smtClean="0">
                <a:ea typeface="宋体" panose="02010600030101010101" pitchFamily="2" charset="-122"/>
              </a:rPr>
              <a:t>断言：设定实际期望的返回结果，通过它可以知道请求是否成功</a:t>
            </a:r>
          </a:p>
          <a:p>
            <a:pPr lvl="1" eaLnBrk="1" hangingPunct="1">
              <a:lnSpc>
                <a:spcPct val="90000"/>
              </a:lnSpc>
            </a:pPr>
            <a:r>
              <a:rPr lang="zh-CN" altLang="en-US" smtClean="0">
                <a:ea typeface="宋体" panose="02010600030101010101" pitchFamily="2" charset="-122"/>
              </a:rPr>
              <a:t>前置处理器和后置处理器：发送请求前和后完成工作。前置处理器常常用来修改请求的设置或更新变量，后置则常常用来处理响应的数据和从它里面获取数值</a:t>
            </a:r>
          </a:p>
          <a:p>
            <a:pPr lvl="1" eaLnBrk="1" hangingPunct="1">
              <a:lnSpc>
                <a:spcPct val="90000"/>
              </a:lnSpc>
            </a:pPr>
            <a:r>
              <a:rPr lang="zh-CN" altLang="en-US" smtClean="0">
                <a:ea typeface="宋体" panose="02010600030101010101" pitchFamily="2" charset="-122"/>
              </a:rPr>
              <a:t>定时器：负责定义请求之间的延迟间隔</a:t>
            </a:r>
          </a:p>
        </p:txBody>
      </p:sp>
    </p:spTree>
    <p:extLst>
      <p:ext uri="{BB962C8B-B14F-4D97-AF65-F5344CB8AC3E}">
        <p14:creationId xmlns:p14="http://schemas.microsoft.com/office/powerpoint/2010/main" val="3082805379"/>
      </p:ext>
    </p:extLst>
  </p:cSld>
  <p:clrMapOvr>
    <a:masterClrMapping/>
  </p:clrMapOvr>
  <p:transition spd="slow">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29698" name="Rectangle 2"/>
          <p:cNvSpPr>
            <a:spLocks noGrp="1" noChangeArrowheads="1"/>
          </p:cNvSpPr>
          <p:nvPr>
            <p:ph type="title" idx="4294967295"/>
          </p:nvPr>
        </p:nvSpPr>
        <p:spPr/>
        <p:txBody>
          <a:bodyPr/>
          <a:lstStyle/>
          <a:p>
            <a:pPr eaLnBrk="1" hangingPunct="1"/>
            <a:r>
              <a:rPr lang="en-US" altLang="zh-CN" sz="2800" smtClean="0">
                <a:ea typeface="宋体" panose="02010600030101010101" pitchFamily="2" charset="-122"/>
              </a:rPr>
              <a:t>Jmeter</a:t>
            </a:r>
            <a:r>
              <a:rPr lang="zh-CN" altLang="en-US" sz="2800" smtClean="0">
                <a:ea typeface="宋体" panose="02010600030101010101" pitchFamily="2" charset="-122"/>
              </a:rPr>
              <a:t>实例</a:t>
            </a:r>
          </a:p>
        </p:txBody>
      </p:sp>
      <p:sp>
        <p:nvSpPr>
          <p:cNvPr id="29699" name="Rectangle 3"/>
          <p:cNvSpPr>
            <a:spLocks noGrp="1" noChangeArrowheads="1"/>
          </p:cNvSpPr>
          <p:nvPr>
            <p:ph type="body" idx="4294967295"/>
          </p:nvPr>
        </p:nvSpPr>
        <p:spPr/>
        <p:txBody>
          <a:bodyPr/>
          <a:lstStyle/>
          <a:p>
            <a:pPr eaLnBrk="1" hangingPunct="1"/>
            <a:r>
              <a:rPr lang="zh-CN" altLang="en-US" smtClean="0">
                <a:ea typeface="宋体" panose="02010600030101010101" pitchFamily="2" charset="-122"/>
              </a:rPr>
              <a:t>大学学籍管理系统</a:t>
            </a:r>
            <a:r>
              <a:rPr lang="en-US" altLang="zh-CN" smtClean="0">
                <a:ea typeface="宋体" panose="02010600030101010101" pitchFamily="2" charset="-122"/>
              </a:rPr>
              <a:t>—</a:t>
            </a:r>
            <a:r>
              <a:rPr lang="zh-CN" altLang="en-US" smtClean="0">
                <a:ea typeface="宋体" panose="02010600030101010101" pitchFamily="2" charset="-122"/>
              </a:rPr>
              <a:t>压力测试</a:t>
            </a:r>
          </a:p>
          <a:p>
            <a:pPr lvl="1" eaLnBrk="1" hangingPunct="1"/>
            <a:r>
              <a:rPr lang="zh-CN" altLang="en-US" smtClean="0">
                <a:ea typeface="宋体" panose="02010600030101010101" pitchFamily="2" charset="-122"/>
              </a:rPr>
              <a:t>多用户同时登录</a:t>
            </a:r>
          </a:p>
          <a:p>
            <a:pPr lvl="1" eaLnBrk="1" hangingPunct="1"/>
            <a:r>
              <a:rPr lang="zh-CN" altLang="en-US" smtClean="0">
                <a:ea typeface="宋体" panose="02010600030101010101" pitchFamily="2" charset="-122"/>
              </a:rPr>
              <a:t>使用</a:t>
            </a:r>
            <a:r>
              <a:rPr lang="en-US" altLang="zh-CN" smtClean="0">
                <a:ea typeface="宋体" panose="02010600030101010101" pitchFamily="2" charset="-122"/>
              </a:rPr>
              <a:t>Badboy</a:t>
            </a:r>
            <a:r>
              <a:rPr lang="zh-CN" altLang="en-US" smtClean="0">
                <a:ea typeface="宋体" panose="02010600030101010101" pitchFamily="2" charset="-122"/>
              </a:rPr>
              <a:t>录制，导出</a:t>
            </a:r>
            <a:r>
              <a:rPr lang="en-US" altLang="zh-CN" smtClean="0">
                <a:ea typeface="宋体" panose="02010600030101010101" pitchFamily="2" charset="-122"/>
              </a:rPr>
              <a:t>Jmeter</a:t>
            </a:r>
            <a:r>
              <a:rPr lang="zh-CN" altLang="en-US" smtClean="0">
                <a:ea typeface="宋体" panose="02010600030101010101" pitchFamily="2" charset="-122"/>
              </a:rPr>
              <a:t>格式</a:t>
            </a:r>
          </a:p>
          <a:p>
            <a:pPr lvl="1" eaLnBrk="1" hangingPunct="1"/>
            <a:r>
              <a:rPr lang="zh-CN" altLang="en-US" smtClean="0">
                <a:ea typeface="宋体" panose="02010600030101010101" pitchFamily="2" charset="-122"/>
              </a:rPr>
              <a:t>根据需要修改脚本</a:t>
            </a:r>
          </a:p>
          <a:p>
            <a:pPr lvl="2" eaLnBrk="1" hangingPunct="1"/>
            <a:r>
              <a:rPr lang="zh-CN" altLang="en-US" smtClean="0">
                <a:ea typeface="宋体" panose="02010600030101010101" pitchFamily="2" charset="-122"/>
              </a:rPr>
              <a:t>添加线程，断言，结果树等</a:t>
            </a:r>
          </a:p>
        </p:txBody>
      </p:sp>
    </p:spTree>
    <p:extLst>
      <p:ext uri="{BB962C8B-B14F-4D97-AF65-F5344CB8AC3E}">
        <p14:creationId xmlns:p14="http://schemas.microsoft.com/office/powerpoint/2010/main" val="1477902623"/>
      </p:ext>
    </p:extLst>
  </p:cSld>
  <p:clrMapOvr>
    <a:masterClrMapping/>
  </p:clrMapOvr>
  <p:transition spd="slow">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30722"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修改脚本</a:t>
            </a:r>
          </a:p>
        </p:txBody>
      </p:sp>
      <p:sp>
        <p:nvSpPr>
          <p:cNvPr id="30723" name="Rectangle 3"/>
          <p:cNvSpPr>
            <a:spLocks noGrp="1" noChangeArrowheads="1"/>
          </p:cNvSpPr>
          <p:nvPr>
            <p:ph type="body" idx="4294967295"/>
          </p:nvPr>
        </p:nvSpPr>
        <p:spPr/>
        <p:txBody>
          <a:bodyPr/>
          <a:lstStyle/>
          <a:p>
            <a:pPr eaLnBrk="1" hangingPunct="1"/>
            <a:r>
              <a:rPr lang="zh-CN" altLang="en-US" smtClean="0">
                <a:ea typeface="宋体" panose="02010600030101010101" pitchFamily="2" charset="-122"/>
              </a:rPr>
              <a:t>设置线程数</a:t>
            </a:r>
          </a:p>
          <a:p>
            <a:pPr lvl="1" eaLnBrk="1" hangingPunct="1"/>
            <a:r>
              <a:rPr lang="zh-CN" altLang="en-US" smtClean="0">
                <a:ea typeface="宋体" panose="02010600030101010101" pitchFamily="2" charset="-122"/>
              </a:rPr>
              <a:t>虚拟用户</a:t>
            </a:r>
            <a:r>
              <a:rPr lang="en-US" altLang="zh-CN" smtClean="0">
                <a:ea typeface="宋体" panose="02010600030101010101" pitchFamily="2" charset="-122"/>
              </a:rPr>
              <a:t>50</a:t>
            </a:r>
          </a:p>
          <a:p>
            <a:pPr lvl="1" eaLnBrk="1" hangingPunct="1"/>
            <a:r>
              <a:rPr lang="en-US" altLang="zh-CN" smtClean="0">
                <a:ea typeface="宋体" panose="02010600030101010101" pitchFamily="2" charset="-122"/>
              </a:rPr>
              <a:t>Ramp-up </a:t>
            </a:r>
            <a:r>
              <a:rPr lang="zh-CN" altLang="en-US" smtClean="0">
                <a:ea typeface="宋体" panose="02010600030101010101" pitchFamily="2" charset="-122"/>
              </a:rPr>
              <a:t>：</a:t>
            </a:r>
            <a:r>
              <a:rPr lang="en-US" altLang="zh-CN" smtClean="0">
                <a:ea typeface="宋体" panose="02010600030101010101" pitchFamily="2" charset="-122"/>
              </a:rPr>
              <a:t>0</a:t>
            </a:r>
            <a:r>
              <a:rPr lang="zh-CN" altLang="en-US" smtClean="0">
                <a:ea typeface="宋体" panose="02010600030101010101" pitchFamily="2" charset="-122"/>
              </a:rPr>
              <a:t>，同时</a:t>
            </a:r>
          </a:p>
          <a:p>
            <a:pPr lvl="1" eaLnBrk="1" hangingPunct="1"/>
            <a:r>
              <a:rPr lang="zh-CN" altLang="en-US" smtClean="0">
                <a:ea typeface="宋体" panose="02010600030101010101" pitchFamily="2" charset="-122"/>
              </a:rPr>
              <a:t>根据需要，在不同的位置设置响应断言，查看结果树和图形结果</a:t>
            </a:r>
          </a:p>
          <a:p>
            <a:pPr lvl="2" eaLnBrk="1" hangingPunct="1"/>
            <a:r>
              <a:rPr lang="zh-CN" altLang="en-US" smtClean="0">
                <a:ea typeface="宋体" panose="02010600030101010101" pitchFamily="2" charset="-122"/>
              </a:rPr>
              <a:t>关注用户登录</a:t>
            </a:r>
          </a:p>
          <a:p>
            <a:pPr lvl="2" eaLnBrk="1" hangingPunct="1"/>
            <a:r>
              <a:rPr lang="zh-CN" altLang="en-US" smtClean="0">
                <a:ea typeface="宋体" panose="02010600030101010101" pitchFamily="2" charset="-122"/>
              </a:rPr>
              <a:t>在 </a:t>
            </a:r>
            <a:r>
              <a:rPr lang="en-US" altLang="zh-CN" smtClean="0">
                <a:ea typeface="宋体" panose="02010600030101010101" pitchFamily="2" charset="-122"/>
              </a:rPr>
              <a:t>login.go</a:t>
            </a:r>
            <a:r>
              <a:rPr lang="zh-CN" altLang="en-US" smtClean="0">
                <a:ea typeface="宋体" panose="02010600030101010101" pitchFamily="2" charset="-122"/>
              </a:rPr>
              <a:t>处增加响应断言</a:t>
            </a:r>
          </a:p>
          <a:p>
            <a:pPr lvl="2" eaLnBrk="1" hangingPunct="1"/>
            <a:r>
              <a:rPr lang="zh-CN" altLang="en-US" smtClean="0">
                <a:ea typeface="宋体" panose="02010600030101010101" pitchFamily="2" charset="-122"/>
              </a:rPr>
              <a:t>选择响应文本：</a:t>
            </a:r>
            <a:r>
              <a:rPr lang="en-US" altLang="zh-CN" smtClean="0">
                <a:ea typeface="宋体" panose="02010600030101010101" pitchFamily="2" charset="-122"/>
              </a:rPr>
              <a:t>schadmin</a:t>
            </a:r>
          </a:p>
          <a:p>
            <a:pPr lvl="2" eaLnBrk="1" hangingPunct="1"/>
            <a:r>
              <a:rPr lang="zh-CN" altLang="en-US" smtClean="0">
                <a:ea typeface="宋体" panose="02010600030101010101" pitchFamily="2" charset="-122"/>
              </a:rPr>
              <a:t>增加图形结果，聚合报告等</a:t>
            </a:r>
          </a:p>
          <a:p>
            <a:pPr lvl="2" eaLnBrk="1" hangingPunct="1"/>
            <a:endParaRPr lang="en-US" altLang="zh-CN" smtClean="0">
              <a:ea typeface="宋体" panose="02010600030101010101" pitchFamily="2" charset="-122"/>
            </a:endParaRPr>
          </a:p>
        </p:txBody>
      </p:sp>
    </p:spTree>
    <p:extLst>
      <p:ext uri="{BB962C8B-B14F-4D97-AF65-F5344CB8AC3E}">
        <p14:creationId xmlns:p14="http://schemas.microsoft.com/office/powerpoint/2010/main" val="2992430719"/>
      </p:ext>
    </p:extLst>
  </p:cSld>
  <p:clrMapOvr>
    <a:masterClrMapping/>
  </p:clrMapOvr>
  <p:transition spd="slow">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31746" name="Rectangle 2"/>
          <p:cNvSpPr>
            <a:spLocks noGrp="1" noChangeArrowheads="1"/>
          </p:cNvSpPr>
          <p:nvPr>
            <p:ph type="title" idx="4294967295"/>
          </p:nvPr>
        </p:nvSpPr>
        <p:spPr/>
        <p:txBody>
          <a:bodyPr/>
          <a:lstStyle/>
          <a:p>
            <a:pPr eaLnBrk="1" hangingPunct="1"/>
            <a:r>
              <a:rPr lang="zh-CN" altLang="en-US" sz="2800" smtClean="0">
                <a:ea typeface="宋体" panose="02010600030101010101" pitchFamily="2" charset="-122"/>
              </a:rPr>
              <a:t>运行</a:t>
            </a:r>
          </a:p>
        </p:txBody>
      </p:sp>
      <p:sp>
        <p:nvSpPr>
          <p:cNvPr id="31747" name="Rectangle 3"/>
          <p:cNvSpPr>
            <a:spLocks noGrp="1" noChangeArrowheads="1"/>
          </p:cNvSpPr>
          <p:nvPr>
            <p:ph type="body" idx="4294967295"/>
          </p:nvPr>
        </p:nvSpPr>
        <p:spPr/>
        <p:txBody>
          <a:bodyPr/>
          <a:lstStyle/>
          <a:p>
            <a:pPr lvl="1" eaLnBrk="1" hangingPunct="1"/>
            <a:r>
              <a:rPr lang="zh-CN" altLang="en-US" smtClean="0">
                <a:ea typeface="宋体" panose="02010600030101010101" pitchFamily="2" charset="-122"/>
              </a:rPr>
              <a:t>绿色表示正在运行</a:t>
            </a:r>
          </a:p>
          <a:p>
            <a:pPr lvl="1" eaLnBrk="1" hangingPunct="1"/>
            <a:r>
              <a:rPr lang="zh-CN" altLang="en-US" smtClean="0">
                <a:ea typeface="宋体" panose="02010600030101010101" pitchFamily="2" charset="-122"/>
              </a:rPr>
              <a:t>请求失败，断言失败等显示为红色</a:t>
            </a:r>
          </a:p>
          <a:p>
            <a:pPr lvl="1" eaLnBrk="1" hangingPunct="1"/>
            <a:r>
              <a:rPr lang="zh-CN" altLang="en-US" smtClean="0">
                <a:ea typeface="宋体" panose="02010600030101010101" pitchFamily="2" charset="-122"/>
              </a:rPr>
              <a:t>聚合报告等查看结果</a:t>
            </a:r>
          </a:p>
          <a:p>
            <a:pPr eaLnBrk="1" hangingPunct="1"/>
            <a:r>
              <a:rPr lang="zh-CN" altLang="en-US" smtClean="0">
                <a:ea typeface="宋体" panose="02010600030101010101" pitchFamily="2" charset="-122"/>
              </a:rPr>
              <a:t>参数化</a:t>
            </a:r>
          </a:p>
          <a:p>
            <a:pPr lvl="1" eaLnBrk="1" hangingPunct="1"/>
            <a:r>
              <a:rPr lang="zh-CN" altLang="en-US" smtClean="0">
                <a:ea typeface="宋体" panose="02010600030101010101" pitchFamily="2" charset="-122"/>
              </a:rPr>
              <a:t>从文件中读数据</a:t>
            </a:r>
          </a:p>
          <a:p>
            <a:pPr lvl="2" eaLnBrk="1" hangingPunct="1"/>
            <a:r>
              <a:rPr lang="zh-CN" altLang="en-US" smtClean="0">
                <a:ea typeface="宋体" panose="02010600030101010101" pitchFamily="2" charset="-122"/>
              </a:rPr>
              <a:t>函数助手</a:t>
            </a:r>
          </a:p>
          <a:p>
            <a:pPr lvl="3" eaLnBrk="1" hangingPunct="1"/>
            <a:r>
              <a:rPr lang="zh-CN" altLang="en-US" smtClean="0">
                <a:ea typeface="宋体" panose="02010600030101010101" pitchFamily="2" charset="-122"/>
              </a:rPr>
              <a:t>菜单</a:t>
            </a:r>
            <a:r>
              <a:rPr lang="en-US" altLang="zh-CN" smtClean="0">
                <a:ea typeface="宋体" panose="02010600030101010101" pitchFamily="2" charset="-122"/>
              </a:rPr>
              <a:t>-</a:t>
            </a:r>
            <a:r>
              <a:rPr lang="zh-CN" altLang="en-US" smtClean="0">
                <a:ea typeface="宋体" panose="02010600030101010101" pitchFamily="2" charset="-122"/>
              </a:rPr>
              <a:t>选项</a:t>
            </a:r>
          </a:p>
          <a:p>
            <a:pPr lvl="2" eaLnBrk="1" hangingPunct="1"/>
            <a:r>
              <a:rPr lang="zh-CN" altLang="en-US" smtClean="0">
                <a:ea typeface="宋体" panose="02010600030101010101" pitchFamily="2" charset="-122"/>
              </a:rPr>
              <a:t>使用</a:t>
            </a:r>
            <a:r>
              <a:rPr lang="en-US" altLang="zh-CN" smtClean="0">
                <a:ea typeface="宋体" panose="02010600030101010101" pitchFamily="2" charset="-122"/>
              </a:rPr>
              <a:t>CSV data set config </a:t>
            </a:r>
            <a:r>
              <a:rPr lang="zh-CN" altLang="en-US" smtClean="0">
                <a:ea typeface="宋体" panose="02010600030101010101" pitchFamily="2" charset="-122"/>
              </a:rPr>
              <a:t>工具</a:t>
            </a:r>
          </a:p>
          <a:p>
            <a:pPr lvl="3" eaLnBrk="1" hangingPunct="1"/>
            <a:r>
              <a:rPr lang="zh-CN" altLang="en-US" smtClean="0">
                <a:ea typeface="宋体" panose="02010600030101010101" pitchFamily="2" charset="-122"/>
              </a:rPr>
              <a:t>添加 配置元件</a:t>
            </a:r>
          </a:p>
        </p:txBody>
      </p:sp>
    </p:spTree>
    <p:extLst>
      <p:ext uri="{BB962C8B-B14F-4D97-AF65-F5344CB8AC3E}">
        <p14:creationId xmlns:p14="http://schemas.microsoft.com/office/powerpoint/2010/main" val="1943400009"/>
      </p:ext>
    </p:extLst>
  </p:cSld>
  <p:clrMapOvr>
    <a:masterClrMapping/>
  </p:clrMapOvr>
  <p:transition spd="slow">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32770" name="Rectangle 2"/>
          <p:cNvSpPr>
            <a:spLocks noGrp="1" noChangeArrowheads="1"/>
          </p:cNvSpPr>
          <p:nvPr>
            <p:ph type="title" idx="4294967295"/>
          </p:nvPr>
        </p:nvSpPr>
        <p:spPr/>
        <p:txBody>
          <a:bodyPr/>
          <a:lstStyle/>
          <a:p>
            <a:pPr eaLnBrk="1" hangingPunct="1"/>
            <a:r>
              <a:rPr lang="en-US" altLang="zh-CN" sz="2800" smtClean="0">
                <a:ea typeface="宋体" panose="02010600030101010101" pitchFamily="2" charset="-122"/>
              </a:rPr>
              <a:t>Jmeter </a:t>
            </a:r>
            <a:r>
              <a:rPr lang="zh-CN" altLang="en-US" sz="2800" smtClean="0">
                <a:ea typeface="宋体" panose="02010600030101010101" pitchFamily="2" charset="-122"/>
              </a:rPr>
              <a:t>数据库压力测试</a:t>
            </a:r>
          </a:p>
        </p:txBody>
      </p:sp>
      <p:sp>
        <p:nvSpPr>
          <p:cNvPr id="32771" name="Rectangle 3"/>
          <p:cNvSpPr>
            <a:spLocks noGrp="1" noChangeArrowheads="1"/>
          </p:cNvSpPr>
          <p:nvPr>
            <p:ph type="body" idx="4294967295"/>
          </p:nvPr>
        </p:nvSpPr>
        <p:spPr/>
        <p:txBody>
          <a:bodyPr>
            <a:normAutofit lnSpcReduction="10000"/>
          </a:bodyPr>
          <a:lstStyle/>
          <a:p>
            <a:pPr eaLnBrk="1" hangingPunct="1">
              <a:lnSpc>
                <a:spcPct val="80000"/>
              </a:lnSpc>
            </a:pPr>
            <a:r>
              <a:rPr lang="zh-CN" altLang="en-US" sz="2400" smtClean="0">
                <a:ea typeface="宋体" panose="02010600030101010101" pitchFamily="2" charset="-122"/>
              </a:rPr>
              <a:t>安装</a:t>
            </a:r>
            <a:r>
              <a:rPr lang="en-US" altLang="zh-CN" sz="2400" smtClean="0">
                <a:ea typeface="宋体" panose="02010600030101010101" pitchFamily="2" charset="-122"/>
              </a:rPr>
              <a:t>MySql</a:t>
            </a:r>
          </a:p>
          <a:p>
            <a:pPr eaLnBrk="1" hangingPunct="1">
              <a:lnSpc>
                <a:spcPct val="80000"/>
              </a:lnSpc>
            </a:pPr>
            <a:r>
              <a:rPr lang="zh-CN" altLang="en-US" smtClean="0">
                <a:ea typeface="宋体" panose="02010600030101010101" pitchFamily="2" charset="-122"/>
              </a:rPr>
              <a:t>安装驱动</a:t>
            </a:r>
          </a:p>
          <a:p>
            <a:pPr lvl="3" eaLnBrk="1" hangingPunct="1">
              <a:lnSpc>
                <a:spcPct val="80000"/>
              </a:lnSpc>
            </a:pPr>
            <a:r>
              <a:rPr lang="zh-CN" altLang="en-US" sz="1800" smtClean="0">
                <a:ea typeface="宋体" panose="02010600030101010101" pitchFamily="2" charset="-122"/>
              </a:rPr>
              <a:t>拷贝</a:t>
            </a:r>
            <a:r>
              <a:rPr lang="en-US" altLang="zh-CN" sz="1800" smtClean="0">
                <a:ea typeface="宋体" panose="02010600030101010101" pitchFamily="2" charset="-122"/>
              </a:rPr>
              <a:t>mysql-connector-java-XXX-bin.jar</a:t>
            </a:r>
            <a:r>
              <a:rPr lang="zh-CN" altLang="en-US" sz="1800" smtClean="0">
                <a:ea typeface="宋体" panose="02010600030101010101" pitchFamily="2" charset="-122"/>
              </a:rPr>
              <a:t>到</a:t>
            </a:r>
            <a:r>
              <a:rPr lang="en-US" altLang="zh-CN" sz="1800" smtClean="0">
                <a:ea typeface="宋体" panose="02010600030101010101" pitchFamily="2" charset="-122"/>
              </a:rPr>
              <a:t>jmeter/lib</a:t>
            </a:r>
            <a:r>
              <a:rPr lang="zh-CN" altLang="en-US" sz="1800" smtClean="0">
                <a:ea typeface="宋体" panose="02010600030101010101" pitchFamily="2" charset="-122"/>
              </a:rPr>
              <a:t>下</a:t>
            </a:r>
            <a:endParaRPr lang="en-US" altLang="zh-CN" sz="1800" smtClean="0">
              <a:ea typeface="宋体" panose="02010600030101010101" pitchFamily="2" charset="-122"/>
            </a:endParaRPr>
          </a:p>
          <a:p>
            <a:pPr lvl="2" eaLnBrk="1" hangingPunct="1">
              <a:lnSpc>
                <a:spcPct val="80000"/>
              </a:lnSpc>
            </a:pPr>
            <a:r>
              <a:rPr lang="zh-CN" altLang="en-US" sz="2800" smtClean="0">
                <a:ea typeface="宋体" panose="02010600030101010101" pitchFamily="2" charset="-122"/>
              </a:rPr>
              <a:t>注意</a:t>
            </a:r>
            <a:r>
              <a:rPr lang="en-US" altLang="zh-CN" sz="2800" smtClean="0">
                <a:ea typeface="宋体" panose="02010600030101010101" pitchFamily="2" charset="-122"/>
              </a:rPr>
              <a:t>: </a:t>
            </a:r>
            <a:r>
              <a:rPr lang="zh-CN" altLang="en-US" sz="2800" smtClean="0">
                <a:ea typeface="宋体" panose="02010600030101010101" pitchFamily="2" charset="-122"/>
              </a:rPr>
              <a:t>拷贝完成后重新启动</a:t>
            </a:r>
            <a:r>
              <a:rPr lang="en-US" altLang="zh-CN" sz="2800" smtClean="0">
                <a:ea typeface="宋体" panose="02010600030101010101" pitchFamily="2" charset="-122"/>
              </a:rPr>
              <a:t>jmeter</a:t>
            </a:r>
          </a:p>
          <a:p>
            <a:pPr eaLnBrk="1" hangingPunct="1">
              <a:lnSpc>
                <a:spcPct val="80000"/>
              </a:lnSpc>
            </a:pPr>
            <a:r>
              <a:rPr lang="zh-CN" altLang="en-US" sz="2400" smtClean="0">
                <a:ea typeface="宋体" panose="02010600030101010101" pitchFamily="2" charset="-122"/>
              </a:rPr>
              <a:t>添加线程组</a:t>
            </a:r>
          </a:p>
          <a:p>
            <a:pPr eaLnBrk="1" hangingPunct="1">
              <a:lnSpc>
                <a:spcPct val="80000"/>
              </a:lnSpc>
            </a:pPr>
            <a:r>
              <a:rPr lang="zh-CN" altLang="en-US" sz="2400" smtClean="0">
                <a:ea typeface="宋体" panose="02010600030101010101" pitchFamily="2" charset="-122"/>
              </a:rPr>
              <a:t>添加配置元件</a:t>
            </a:r>
          </a:p>
          <a:p>
            <a:pPr lvl="1" eaLnBrk="1" hangingPunct="1">
              <a:lnSpc>
                <a:spcPct val="80000"/>
              </a:lnSpc>
            </a:pPr>
            <a:r>
              <a:rPr lang="en-US" altLang="zh-CN" sz="2400" smtClean="0">
                <a:ea typeface="宋体" panose="02010600030101010101" pitchFamily="2" charset="-122"/>
              </a:rPr>
              <a:t>JDBC Connection Configuration</a:t>
            </a:r>
          </a:p>
          <a:p>
            <a:pPr lvl="1" eaLnBrk="1" hangingPunct="1">
              <a:lnSpc>
                <a:spcPct val="80000"/>
              </a:lnSpc>
            </a:pPr>
            <a:r>
              <a:rPr lang="zh-CN" altLang="en-US" sz="2400" smtClean="0">
                <a:ea typeface="宋体" panose="02010600030101010101" pitchFamily="2" charset="-122"/>
              </a:rPr>
              <a:t>配置</a:t>
            </a:r>
            <a:r>
              <a:rPr lang="en-US" altLang="zh-CN" sz="2400" smtClean="0">
                <a:ea typeface="宋体" panose="02010600030101010101" pitchFamily="2" charset="-122"/>
              </a:rPr>
              <a:t>JDBC</a:t>
            </a:r>
          </a:p>
          <a:p>
            <a:pPr lvl="2" eaLnBrk="1" hangingPunct="1">
              <a:lnSpc>
                <a:spcPct val="80000"/>
              </a:lnSpc>
            </a:pPr>
            <a:r>
              <a:rPr lang="zh-CN" altLang="en-US" sz="2000" smtClean="0">
                <a:ea typeface="宋体" panose="02010600030101010101" pitchFamily="2" charset="-122"/>
              </a:rPr>
              <a:t>数据库地址：</a:t>
            </a:r>
            <a:r>
              <a:rPr lang="en-US" altLang="zh-CN" sz="2000" smtClean="0">
                <a:ea typeface="宋体" panose="02010600030101010101" pitchFamily="2" charset="-122"/>
              </a:rPr>
              <a:t>jdbc:mysql://localhost:3306/schadmin</a:t>
            </a:r>
          </a:p>
          <a:p>
            <a:pPr lvl="2" eaLnBrk="1" hangingPunct="1">
              <a:lnSpc>
                <a:spcPct val="80000"/>
              </a:lnSpc>
            </a:pPr>
            <a:r>
              <a:rPr lang="en-US" altLang="zh-CN" sz="2000" smtClean="0">
                <a:ea typeface="宋体" panose="02010600030101010101" pitchFamily="2" charset="-122"/>
              </a:rPr>
              <a:t>Schadmin </a:t>
            </a:r>
            <a:r>
              <a:rPr lang="zh-CN" altLang="en-US" sz="2000" smtClean="0">
                <a:ea typeface="宋体" panose="02010600030101010101" pitchFamily="2" charset="-122"/>
              </a:rPr>
              <a:t>：是指要测试的数据库</a:t>
            </a:r>
            <a:endParaRPr lang="en-US" altLang="zh-CN" sz="2000" smtClean="0">
              <a:ea typeface="宋体" panose="02010600030101010101" pitchFamily="2" charset="-122"/>
            </a:endParaRPr>
          </a:p>
          <a:p>
            <a:pPr lvl="2" eaLnBrk="1" hangingPunct="1">
              <a:lnSpc>
                <a:spcPct val="80000"/>
              </a:lnSpc>
            </a:pPr>
            <a:r>
              <a:rPr lang="zh-CN" altLang="en-US" sz="2000" smtClean="0">
                <a:ea typeface="宋体" panose="02010600030101010101" pitchFamily="2" charset="-122"/>
              </a:rPr>
              <a:t>填写</a:t>
            </a:r>
            <a:r>
              <a:rPr lang="en-US" altLang="zh-CN" sz="2000" smtClean="0">
                <a:ea typeface="宋体" panose="02010600030101010101" pitchFamily="2" charset="-122"/>
              </a:rPr>
              <a:t>user</a:t>
            </a:r>
            <a:r>
              <a:rPr lang="zh-CN" altLang="en-US" sz="2000" smtClean="0">
                <a:ea typeface="宋体" panose="02010600030101010101" pitchFamily="2" charset="-122"/>
              </a:rPr>
              <a:t>和</a:t>
            </a:r>
            <a:r>
              <a:rPr lang="en-US" altLang="zh-CN" sz="2000" smtClean="0">
                <a:ea typeface="宋体" panose="02010600030101010101" pitchFamily="2" charset="-122"/>
              </a:rPr>
              <a:t>password</a:t>
            </a:r>
            <a:r>
              <a:rPr lang="zh-CN" altLang="en-US" sz="2000" smtClean="0">
                <a:ea typeface="宋体" panose="02010600030101010101" pitchFamily="2" charset="-122"/>
              </a:rPr>
              <a:t>：数据库连接的用户名和密码</a:t>
            </a:r>
            <a:endParaRPr lang="en-US" altLang="zh-CN" sz="2000" smtClean="0">
              <a:ea typeface="宋体" panose="02010600030101010101" pitchFamily="2" charset="-122"/>
            </a:endParaRPr>
          </a:p>
          <a:p>
            <a:pPr eaLnBrk="1" hangingPunct="1">
              <a:lnSpc>
                <a:spcPct val="80000"/>
              </a:lnSpc>
            </a:pPr>
            <a:r>
              <a:rPr lang="zh-CN" altLang="en-US" sz="2400" smtClean="0">
                <a:ea typeface="宋体" panose="02010600030101010101" pitchFamily="2" charset="-122"/>
              </a:rPr>
              <a:t>线程组添加 </a:t>
            </a:r>
            <a:r>
              <a:rPr lang="en-US" altLang="zh-CN" sz="2400" smtClean="0">
                <a:ea typeface="宋体" panose="02010600030101010101" pitchFamily="2" charset="-122"/>
              </a:rPr>
              <a:t>JDBC Request</a:t>
            </a:r>
            <a:r>
              <a:rPr lang="zh-CN" altLang="en-US" sz="2400" smtClean="0">
                <a:ea typeface="宋体" panose="02010600030101010101" pitchFamily="2" charset="-122"/>
              </a:rPr>
              <a:t>（</a:t>
            </a:r>
            <a:r>
              <a:rPr lang="en-US" altLang="zh-CN" sz="2400" smtClean="0">
                <a:ea typeface="宋体" panose="02010600030101010101" pitchFamily="2" charset="-122"/>
              </a:rPr>
              <a:t>Sampler</a:t>
            </a:r>
            <a:r>
              <a:rPr lang="zh-CN" altLang="en-US" sz="2400" smtClean="0">
                <a:ea typeface="宋体" panose="02010600030101010101" pitchFamily="2" charset="-122"/>
              </a:rPr>
              <a:t>中）</a:t>
            </a:r>
          </a:p>
          <a:p>
            <a:pPr lvl="1" eaLnBrk="1" hangingPunct="1">
              <a:lnSpc>
                <a:spcPct val="80000"/>
              </a:lnSpc>
            </a:pPr>
            <a:r>
              <a:rPr lang="en-US" altLang="zh-CN" sz="2400" smtClean="0">
                <a:ea typeface="宋体" panose="02010600030101010101" pitchFamily="2" charset="-122"/>
              </a:rPr>
              <a:t>Sql</a:t>
            </a:r>
            <a:r>
              <a:rPr lang="zh-CN" altLang="en-US" sz="2400" smtClean="0">
                <a:ea typeface="宋体" panose="02010600030101010101" pitchFamily="2" charset="-122"/>
              </a:rPr>
              <a:t>语句：</a:t>
            </a:r>
            <a:r>
              <a:rPr lang="en-US" altLang="zh-CN" sz="2400" smtClean="0">
                <a:ea typeface="宋体" panose="02010600030101010101" pitchFamily="2" charset="-122"/>
              </a:rPr>
              <a:t>select * from student where stuid like </a:t>
            </a:r>
            <a:r>
              <a:rPr lang="en-US" altLang="zh-CN" sz="2400" smtClean="0">
                <a:latin typeface="Arial" panose="020B0604020202020204" pitchFamily="34" charset="0"/>
                <a:ea typeface="宋体" panose="02010600030101010101" pitchFamily="2" charset="-122"/>
              </a:rPr>
              <a:t>‘</a:t>
            </a:r>
            <a:r>
              <a:rPr lang="en-US" altLang="zh-CN" sz="2400" smtClean="0">
                <a:ea typeface="宋体" panose="02010600030101010101" pitchFamily="2" charset="-122"/>
              </a:rPr>
              <a:t>2011%</a:t>
            </a:r>
            <a:r>
              <a:rPr lang="en-US" altLang="zh-CN" sz="2400" smtClean="0">
                <a:latin typeface="Arial" panose="020B0604020202020204" pitchFamily="34" charset="0"/>
                <a:ea typeface="宋体" panose="02010600030101010101" pitchFamily="2" charset="-122"/>
              </a:rPr>
              <a:t>’</a:t>
            </a:r>
            <a:r>
              <a:rPr lang="en-US" altLang="zh-CN" sz="2400" smtClean="0">
                <a:ea typeface="宋体" panose="02010600030101010101" pitchFamily="2" charset="-122"/>
              </a:rPr>
              <a:t>;</a:t>
            </a:r>
          </a:p>
        </p:txBody>
      </p:sp>
    </p:spTree>
    <p:extLst>
      <p:ext uri="{BB962C8B-B14F-4D97-AF65-F5344CB8AC3E}">
        <p14:creationId xmlns:p14="http://schemas.microsoft.com/office/powerpoint/2010/main" val="2276624227"/>
      </p:ext>
    </p:extLst>
  </p:cSld>
  <p:clrMapOvr>
    <a:masterClrMapping/>
  </p:clrMapOvr>
  <p:transition spd="slow">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标题 1"/>
          <p:cNvSpPr>
            <a:spLocks noGrp="1" noChangeArrowheads="1"/>
          </p:cNvSpPr>
          <p:nvPr>
            <p:ph type="title" idx="4294967295"/>
          </p:nvPr>
        </p:nvSpPr>
        <p:spPr/>
        <p:txBody>
          <a:bodyPr/>
          <a:lstStyle/>
          <a:p>
            <a:pPr eaLnBrk="1" hangingPunct="1"/>
            <a:endParaRPr lang="zh-CN" altLang="zh-CN" smtClean="0">
              <a:ea typeface="宋体" panose="02010600030101010101" pitchFamily="2" charset="-122"/>
            </a:endParaRPr>
          </a:p>
        </p:txBody>
      </p:sp>
      <p:sp>
        <p:nvSpPr>
          <p:cNvPr id="33794" name="内容占位符 2"/>
          <p:cNvSpPr>
            <a:spLocks noGrp="1" noChangeArrowheads="1"/>
          </p:cNvSpPr>
          <p:nvPr>
            <p:ph idx="4294967295"/>
          </p:nvPr>
        </p:nvSpPr>
        <p:spPr/>
        <p:txBody>
          <a:bodyPr/>
          <a:lstStyle/>
          <a:p>
            <a:pPr eaLnBrk="1" hangingPunct="1"/>
            <a:endParaRPr lang="zh-CN" altLang="zh-CN" smtClean="0">
              <a:ea typeface="宋体" panose="02010600030101010101" pitchFamily="2" charset="-122"/>
            </a:endParaRPr>
          </a:p>
        </p:txBody>
      </p:sp>
      <p:sp>
        <p:nvSpPr>
          <p:cNvPr id="33795"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337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79248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2223657"/>
      </p:ext>
    </p:extLst>
  </p:cSld>
  <p:clrMapOvr>
    <a:masterClrMapping/>
  </p:clrMapOvr>
  <p:transition spd="slow">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标题 1"/>
          <p:cNvSpPr>
            <a:spLocks noGrp="1" noChangeArrowheads="1"/>
          </p:cNvSpPr>
          <p:nvPr>
            <p:ph type="title" idx="4294967295"/>
          </p:nvPr>
        </p:nvSpPr>
        <p:spPr/>
        <p:txBody>
          <a:bodyPr/>
          <a:lstStyle/>
          <a:p>
            <a:pPr eaLnBrk="1" hangingPunct="1"/>
            <a:endParaRPr lang="zh-CN" altLang="zh-CN" smtClean="0">
              <a:ea typeface="宋体" panose="02010600030101010101" pitchFamily="2" charset="-122"/>
            </a:endParaRPr>
          </a:p>
        </p:txBody>
      </p:sp>
      <p:sp>
        <p:nvSpPr>
          <p:cNvPr id="34818" name="内容占位符 2"/>
          <p:cNvSpPr>
            <a:spLocks noGrp="1" noChangeArrowheads="1"/>
          </p:cNvSpPr>
          <p:nvPr>
            <p:ph idx="4294967295"/>
          </p:nvPr>
        </p:nvSpPr>
        <p:spPr/>
        <p:txBody>
          <a:bodyPr/>
          <a:lstStyle/>
          <a:p>
            <a:pPr eaLnBrk="1" hangingPunct="1"/>
            <a:endParaRPr lang="zh-CN" altLang="zh-CN" smtClean="0">
              <a:ea typeface="宋体" panose="02010600030101010101" pitchFamily="2" charset="-122"/>
            </a:endParaRPr>
          </a:p>
        </p:txBody>
      </p:sp>
      <p:sp>
        <p:nvSpPr>
          <p:cNvPr id="3481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3482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9600"/>
            <a:ext cx="878205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2926618"/>
      </p:ext>
    </p:extLst>
  </p:cSld>
  <p:clrMapOvr>
    <a:masterClrMapping/>
  </p:clrMapOvr>
  <p:transition spd="slow">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标题 1"/>
          <p:cNvSpPr>
            <a:spLocks noGrp="1" noChangeArrowheads="1"/>
          </p:cNvSpPr>
          <p:nvPr>
            <p:ph type="title" idx="4294967295"/>
          </p:nvPr>
        </p:nvSpPr>
        <p:spPr/>
        <p:txBody>
          <a:bodyPr/>
          <a:lstStyle/>
          <a:p>
            <a:pPr eaLnBrk="1" hangingPunct="1"/>
            <a:endParaRPr lang="zh-CN" altLang="zh-CN" smtClean="0">
              <a:ea typeface="宋体" panose="02010600030101010101" pitchFamily="2" charset="-122"/>
            </a:endParaRPr>
          </a:p>
        </p:txBody>
      </p:sp>
      <p:sp>
        <p:nvSpPr>
          <p:cNvPr id="35842" name="内容占位符 2"/>
          <p:cNvSpPr>
            <a:spLocks noGrp="1" noChangeArrowheads="1"/>
          </p:cNvSpPr>
          <p:nvPr>
            <p:ph idx="4294967295"/>
          </p:nvPr>
        </p:nvSpPr>
        <p:spPr/>
        <p:txBody>
          <a:bodyPr/>
          <a:lstStyle/>
          <a:p>
            <a:pPr eaLnBrk="1" hangingPunct="1"/>
            <a:r>
              <a:rPr lang="zh-CN" altLang="en-US" smtClean="0">
                <a:ea typeface="宋体" panose="02010600030101010101" pitchFamily="2" charset="-122"/>
              </a:rPr>
              <a:t>添加监听器</a:t>
            </a:r>
            <a:endParaRPr lang="en-US" altLang="zh-CN" smtClean="0">
              <a:ea typeface="宋体" panose="02010600030101010101" pitchFamily="2" charset="-122"/>
            </a:endParaRPr>
          </a:p>
          <a:p>
            <a:pPr lvl="1" eaLnBrk="1" hangingPunct="1"/>
            <a:r>
              <a:rPr lang="zh-CN" altLang="en-US" smtClean="0">
                <a:ea typeface="宋体" panose="02010600030101010101" pitchFamily="2" charset="-122"/>
              </a:rPr>
              <a:t>图像结果，聚会报告，结果树等</a:t>
            </a:r>
            <a:endParaRPr lang="en-US" altLang="zh-CN" smtClean="0">
              <a:ea typeface="宋体" panose="02010600030101010101" pitchFamily="2" charset="-122"/>
            </a:endParaRPr>
          </a:p>
          <a:p>
            <a:pPr lvl="1" eaLnBrk="1" hangingPunct="1"/>
            <a:r>
              <a:rPr lang="zh-CN" altLang="en-US" smtClean="0">
                <a:ea typeface="宋体" panose="02010600030101010101" pitchFamily="2" charset="-122"/>
              </a:rPr>
              <a:t>结果树可以看见查询的结果</a:t>
            </a:r>
            <a:endParaRPr lang="en-US" altLang="zh-CN" smtClean="0">
              <a:ea typeface="宋体" panose="02010600030101010101" pitchFamily="2" charset="-122"/>
            </a:endParaRPr>
          </a:p>
          <a:p>
            <a:pPr eaLnBrk="1" hangingPunct="1"/>
            <a:r>
              <a:rPr lang="zh-CN" altLang="en-US" smtClean="0">
                <a:ea typeface="宋体" panose="02010600030101010101" pitchFamily="2" charset="-122"/>
              </a:rPr>
              <a:t>可以添加断言</a:t>
            </a:r>
            <a:endParaRPr lang="en-US" altLang="zh-CN" smtClean="0">
              <a:ea typeface="宋体" panose="02010600030101010101" pitchFamily="2" charset="-122"/>
            </a:endParaRPr>
          </a:p>
          <a:p>
            <a:pPr eaLnBrk="1" hangingPunct="1"/>
            <a:r>
              <a:rPr lang="zh-CN" altLang="en-US" smtClean="0">
                <a:ea typeface="宋体" panose="02010600030101010101" pitchFamily="2" charset="-122"/>
              </a:rPr>
              <a:t>分析结果</a:t>
            </a:r>
            <a:endParaRPr lang="en-US" altLang="zh-CN" smtClean="0">
              <a:ea typeface="宋体" panose="02010600030101010101" pitchFamily="2" charset="-122"/>
            </a:endParaRPr>
          </a:p>
          <a:p>
            <a:pPr lvl="1" eaLnBrk="1" hangingPunct="1"/>
            <a:endParaRPr lang="zh-CN" altLang="en-US" smtClean="0">
              <a:ea typeface="宋体" panose="02010600030101010101" pitchFamily="2" charset="-122"/>
            </a:endParaRPr>
          </a:p>
        </p:txBody>
      </p:sp>
      <p:sp>
        <p:nvSpPr>
          <p:cNvPr id="3584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265324784"/>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1"/>
          <p:cNvSpPr>
            <a:spLocks noGrp="1" noChangeArrowheads="1"/>
          </p:cNvSpPr>
          <p:nvPr>
            <p:ph type="title" idx="4294967295"/>
          </p:nvPr>
        </p:nvSpPr>
        <p:spPr/>
        <p:txBody>
          <a:bodyPr/>
          <a:lstStyle/>
          <a:p>
            <a:r>
              <a:rPr lang="en-US" altLang="zh-CN" smtClean="0"/>
              <a:t>JMeter</a:t>
            </a:r>
            <a:r>
              <a:rPr lang="zh-CN" altLang="en-US" smtClean="0">
                <a:ea typeface="宋体" panose="02010600030101010101" pitchFamily="2" charset="-122"/>
              </a:rPr>
              <a:t>主要组件介绍</a:t>
            </a:r>
          </a:p>
        </p:txBody>
      </p:sp>
      <p:sp>
        <p:nvSpPr>
          <p:cNvPr id="36866" name="内容占位符 2"/>
          <p:cNvSpPr>
            <a:spLocks noGrp="1" noChangeArrowheads="1"/>
          </p:cNvSpPr>
          <p:nvPr>
            <p:ph idx="4294967295"/>
          </p:nvPr>
        </p:nvSpPr>
        <p:spPr/>
        <p:txBody>
          <a:bodyPr>
            <a:normAutofit fontScale="92500" lnSpcReduction="10000"/>
          </a:bodyPr>
          <a:lstStyle/>
          <a:p>
            <a:pPr>
              <a:lnSpc>
                <a:spcPct val="70000"/>
              </a:lnSpc>
            </a:pPr>
            <a:r>
              <a:rPr lang="zh-CN" altLang="en-US" smtClean="0">
                <a:ea typeface="宋体" panose="02010600030101010101" pitchFamily="2" charset="-122"/>
              </a:rPr>
              <a:t>测试计划</a:t>
            </a:r>
            <a:r>
              <a:rPr lang="en-US" altLang="zh-CN" smtClean="0"/>
              <a:t>(Test Plan)</a:t>
            </a:r>
            <a:r>
              <a:rPr lang="zh-CN" altLang="en-US" smtClean="0">
                <a:ea typeface="宋体" panose="02010600030101010101" pitchFamily="2" charset="-122"/>
              </a:rPr>
              <a:t>是使用 </a:t>
            </a:r>
            <a:r>
              <a:rPr lang="en-US" altLang="zh-CN" smtClean="0"/>
              <a:t>JMeter </a:t>
            </a:r>
            <a:r>
              <a:rPr lang="zh-CN" altLang="en-US" smtClean="0">
                <a:ea typeface="宋体" panose="02010600030101010101" pitchFamily="2" charset="-122"/>
              </a:rPr>
              <a:t>进行测试的起点，它是其它 </a:t>
            </a:r>
            <a:r>
              <a:rPr lang="en-US" altLang="zh-CN" smtClean="0"/>
              <a:t>JMeter </a:t>
            </a:r>
            <a:r>
              <a:rPr lang="zh-CN" altLang="en-US" smtClean="0">
                <a:ea typeface="宋体" panose="02010600030101010101" pitchFamily="2" charset="-122"/>
              </a:rPr>
              <a:t>测试元件的容器。</a:t>
            </a:r>
          </a:p>
          <a:p>
            <a:pPr>
              <a:lnSpc>
                <a:spcPct val="70000"/>
              </a:lnSpc>
            </a:pPr>
            <a:r>
              <a:rPr lang="zh-CN" altLang="en-US" smtClean="0">
                <a:ea typeface="宋体" panose="02010600030101010101" pitchFamily="2" charset="-122"/>
              </a:rPr>
              <a:t>线程组</a:t>
            </a:r>
            <a:r>
              <a:rPr lang="en-US" altLang="zh-CN" smtClean="0"/>
              <a:t>(Thread Group)</a:t>
            </a:r>
            <a:r>
              <a:rPr lang="zh-CN" altLang="en-US" smtClean="0">
                <a:ea typeface="宋体" panose="02010600030101010101" pitchFamily="2" charset="-122"/>
              </a:rPr>
              <a:t>代表一定数量的并发用户，它可以用来模拟并发用户发送请求。</a:t>
            </a:r>
          </a:p>
          <a:p>
            <a:pPr>
              <a:lnSpc>
                <a:spcPct val="70000"/>
              </a:lnSpc>
            </a:pPr>
            <a:r>
              <a:rPr lang="zh-CN" altLang="en-US" smtClean="0">
                <a:ea typeface="宋体" panose="02010600030101010101" pitchFamily="2" charset="-122"/>
              </a:rPr>
              <a:t>取样器</a:t>
            </a:r>
            <a:r>
              <a:rPr lang="en-US" altLang="zh-CN" smtClean="0"/>
              <a:t>(sampler)</a:t>
            </a:r>
            <a:r>
              <a:rPr lang="zh-CN" altLang="en-US" smtClean="0">
                <a:ea typeface="宋体" panose="02010600030101010101" pitchFamily="2" charset="-122"/>
              </a:rPr>
              <a:t>定义实际的请求内容，被线程组包含，我们主要用</a:t>
            </a:r>
            <a:r>
              <a:rPr lang="en-US" altLang="zh-CN" smtClean="0"/>
              <a:t>HTTP</a:t>
            </a:r>
            <a:r>
              <a:rPr lang="zh-CN" altLang="en-US" smtClean="0">
                <a:ea typeface="宋体" panose="02010600030101010101" pitchFamily="2" charset="-122"/>
              </a:rPr>
              <a:t>请求。</a:t>
            </a:r>
          </a:p>
          <a:p>
            <a:pPr>
              <a:lnSpc>
                <a:spcPct val="70000"/>
              </a:lnSpc>
            </a:pPr>
            <a:r>
              <a:rPr lang="zh-CN" altLang="en-US" smtClean="0">
                <a:ea typeface="宋体" panose="02010600030101010101" pitchFamily="2" charset="-122"/>
              </a:rPr>
              <a:t>监听器</a:t>
            </a:r>
            <a:r>
              <a:rPr lang="en-US" altLang="zh-CN" smtClean="0"/>
              <a:t>(Listener) </a:t>
            </a:r>
          </a:p>
          <a:p>
            <a:pPr>
              <a:lnSpc>
                <a:spcPct val="70000"/>
              </a:lnSpc>
            </a:pPr>
            <a:r>
              <a:rPr lang="zh-CN" altLang="en-US" smtClean="0">
                <a:ea typeface="宋体" panose="02010600030101010101" pitchFamily="2" charset="-122"/>
              </a:rPr>
              <a:t>逻辑控制器</a:t>
            </a:r>
            <a:r>
              <a:rPr lang="en-US" altLang="zh-CN" smtClean="0"/>
              <a:t>(Logic Controller)</a:t>
            </a:r>
          </a:p>
          <a:p>
            <a:pPr>
              <a:lnSpc>
                <a:spcPct val="70000"/>
              </a:lnSpc>
            </a:pPr>
            <a:r>
              <a:rPr lang="zh-CN" altLang="en-US" smtClean="0">
                <a:ea typeface="宋体" panose="02010600030101010101" pitchFamily="2" charset="-122"/>
              </a:rPr>
              <a:t>断言</a:t>
            </a:r>
            <a:r>
              <a:rPr lang="en-US" altLang="zh-CN" smtClean="0"/>
              <a:t>(Assertions) </a:t>
            </a:r>
          </a:p>
          <a:p>
            <a:pPr>
              <a:lnSpc>
                <a:spcPct val="70000"/>
              </a:lnSpc>
            </a:pPr>
            <a:r>
              <a:rPr lang="zh-CN" altLang="en-US" smtClean="0">
                <a:ea typeface="宋体" panose="02010600030101010101" pitchFamily="2" charset="-122"/>
              </a:rPr>
              <a:t>配置元件</a:t>
            </a:r>
            <a:r>
              <a:rPr lang="en-US" altLang="zh-CN" smtClean="0"/>
              <a:t>(Config Element)</a:t>
            </a:r>
          </a:p>
          <a:p>
            <a:pPr>
              <a:lnSpc>
                <a:spcPct val="70000"/>
              </a:lnSpc>
            </a:pPr>
            <a:r>
              <a:rPr lang="zh-CN" altLang="en-US" smtClean="0">
                <a:ea typeface="宋体" panose="02010600030101010101" pitchFamily="2" charset="-122"/>
              </a:rPr>
              <a:t>前置处理器</a:t>
            </a:r>
            <a:r>
              <a:rPr lang="en-US" altLang="zh-CN" smtClean="0"/>
              <a:t>(Pre Processors)</a:t>
            </a:r>
            <a:r>
              <a:rPr lang="zh-CN" altLang="en-US" smtClean="0">
                <a:ea typeface="宋体" panose="02010600030101010101" pitchFamily="2" charset="-122"/>
              </a:rPr>
              <a:t>和后置处理器</a:t>
            </a:r>
            <a:r>
              <a:rPr lang="en-US" altLang="zh-CN" smtClean="0"/>
              <a:t>(Post Processors)</a:t>
            </a:r>
          </a:p>
          <a:p>
            <a:pPr>
              <a:lnSpc>
                <a:spcPct val="70000"/>
              </a:lnSpc>
            </a:pPr>
            <a:r>
              <a:rPr lang="zh-CN" altLang="en-US" smtClean="0">
                <a:ea typeface="宋体" panose="02010600030101010101" pitchFamily="2" charset="-122"/>
              </a:rPr>
              <a:t>定时器</a:t>
            </a:r>
            <a:r>
              <a:rPr lang="en-US" altLang="zh-CN" smtClean="0"/>
              <a:t>(Timer)</a:t>
            </a:r>
          </a:p>
          <a:p>
            <a:pPr>
              <a:lnSpc>
                <a:spcPct val="90000"/>
              </a:lnSpc>
            </a:pPr>
            <a:endParaRPr lang="zh-CN" altLang="en-US" smtClean="0">
              <a:ea typeface="宋体" panose="02010600030101010101" pitchFamily="2" charset="-122"/>
            </a:endParaRPr>
          </a:p>
        </p:txBody>
      </p:sp>
      <p:sp>
        <p:nvSpPr>
          <p:cNvPr id="3686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4272554781"/>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标题 1"/>
          <p:cNvSpPr>
            <a:spLocks noGrp="1" noChangeArrowheads="1"/>
          </p:cNvSpPr>
          <p:nvPr>
            <p:ph type="title" idx="4294967295"/>
          </p:nvPr>
        </p:nvSpPr>
        <p:spPr/>
        <p:txBody>
          <a:bodyPr/>
          <a:lstStyle/>
          <a:p>
            <a:r>
              <a:rPr lang="zh-CN" altLang="en-US" smtClean="0">
                <a:ea typeface="宋体" panose="02010600030101010101" pitchFamily="2" charset="-122"/>
              </a:rPr>
              <a:t>测试计划</a:t>
            </a:r>
          </a:p>
        </p:txBody>
      </p:sp>
      <p:sp>
        <p:nvSpPr>
          <p:cNvPr id="37890" name="内容占位符 2"/>
          <p:cNvSpPr>
            <a:spLocks noGrp="1" noChangeArrowheads="1"/>
          </p:cNvSpPr>
          <p:nvPr>
            <p:ph idx="4294967295"/>
          </p:nvPr>
        </p:nvSpPr>
        <p:spPr/>
        <p:txBody>
          <a:bodyPr/>
          <a:lstStyle/>
          <a:p>
            <a:endParaRPr lang="zh-CN" altLang="zh-CN" smtClean="0"/>
          </a:p>
        </p:txBody>
      </p:sp>
      <p:sp>
        <p:nvSpPr>
          <p:cNvPr id="37891"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37892" name="Rectangle 5"/>
          <p:cNvSpPr txBox="1">
            <a:spLocks noRot="1" noChangeArrowheads="1"/>
          </p:cNvSpPr>
          <p:nvPr/>
        </p:nvSpPr>
        <p:spPr bwMode="auto">
          <a:xfrm>
            <a:off x="4648200" y="1557338"/>
            <a:ext cx="4194175"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endParaRPr lang="en-US" altLang="zh-CN" sz="800" b="1">
              <a:solidFill>
                <a:schemeClr val="hlink"/>
              </a:solidFill>
              <a:latin typeface="Verdana" panose="020B0604030504040204" pitchFamily="34" charset="0"/>
            </a:endParaRPr>
          </a:p>
          <a:p>
            <a:pPr eaLnBrk="0" hangingPunct="0">
              <a:lnSpc>
                <a:spcPct val="80000"/>
              </a:lnSpc>
              <a:spcBef>
                <a:spcPct val="20000"/>
              </a:spcBef>
              <a:buClr>
                <a:schemeClr val="hlink"/>
              </a:buClr>
              <a:buFont typeface="Wingdings" panose="05000000000000000000" pitchFamily="2" charset="2"/>
              <a:buChar char="v"/>
            </a:pPr>
            <a:r>
              <a:rPr lang="zh-CN" altLang="en-US" sz="2000" b="1">
                <a:solidFill>
                  <a:schemeClr val="hlink"/>
                </a:solidFill>
              </a:rPr>
              <a:t>测试计划</a:t>
            </a:r>
            <a:r>
              <a:rPr lang="en-US" altLang="zh-CN" sz="2000" b="1">
                <a:solidFill>
                  <a:schemeClr val="hlink"/>
                </a:solidFill>
                <a:latin typeface="Verdana" panose="020B0604030504040204" pitchFamily="34" charset="0"/>
              </a:rPr>
              <a:t>(Test Plan)</a:t>
            </a:r>
            <a:r>
              <a:rPr lang="zh-CN" altLang="en-US" sz="2000" b="1">
                <a:solidFill>
                  <a:schemeClr val="hlink"/>
                </a:solidFill>
              </a:rPr>
              <a:t>是使用 </a:t>
            </a:r>
            <a:r>
              <a:rPr lang="en-US" altLang="zh-CN" sz="2000" b="1">
                <a:solidFill>
                  <a:schemeClr val="hlink"/>
                </a:solidFill>
                <a:latin typeface="Verdana" panose="020B0604030504040204" pitchFamily="34" charset="0"/>
              </a:rPr>
              <a:t>JMeter </a:t>
            </a:r>
            <a:r>
              <a:rPr lang="zh-CN" altLang="en-US" sz="2000" b="1">
                <a:solidFill>
                  <a:schemeClr val="hlink"/>
                </a:solidFill>
              </a:rPr>
              <a:t>进行测试的起点，它是其它 </a:t>
            </a:r>
            <a:r>
              <a:rPr lang="en-US" altLang="zh-CN" sz="2000" b="1">
                <a:solidFill>
                  <a:schemeClr val="hlink"/>
                </a:solidFill>
                <a:latin typeface="Verdana" panose="020B0604030504040204" pitchFamily="34" charset="0"/>
              </a:rPr>
              <a:t>JMeter </a:t>
            </a:r>
            <a:r>
              <a:rPr lang="zh-CN" altLang="en-US" sz="2000" b="1">
                <a:solidFill>
                  <a:schemeClr val="hlink"/>
                </a:solidFill>
              </a:rPr>
              <a:t>测试元件的容器。</a:t>
            </a:r>
          </a:p>
          <a:p>
            <a:pPr eaLnBrk="0" hangingPunct="0">
              <a:lnSpc>
                <a:spcPct val="80000"/>
              </a:lnSpc>
              <a:spcBef>
                <a:spcPct val="20000"/>
              </a:spcBef>
              <a:buClr>
                <a:schemeClr val="hlink"/>
              </a:buClr>
              <a:buFont typeface="Wingdings" panose="05000000000000000000" pitchFamily="2" charset="2"/>
              <a:buChar char="v"/>
            </a:pPr>
            <a:r>
              <a:rPr lang="zh-CN" altLang="en-US" sz="2000" b="1">
                <a:solidFill>
                  <a:schemeClr val="hlink"/>
                </a:solidFill>
              </a:rPr>
              <a:t>名称：你可以为你的测试计划取一个有意义的名字。</a:t>
            </a:r>
          </a:p>
          <a:p>
            <a:pPr eaLnBrk="0" hangingPunct="0">
              <a:lnSpc>
                <a:spcPct val="80000"/>
              </a:lnSpc>
              <a:spcBef>
                <a:spcPct val="20000"/>
              </a:spcBef>
              <a:buClr>
                <a:schemeClr val="hlink"/>
              </a:buClr>
              <a:buFont typeface="Wingdings" panose="05000000000000000000" pitchFamily="2" charset="2"/>
              <a:buChar char="v"/>
            </a:pPr>
            <a:r>
              <a:rPr lang="zh-CN" altLang="en-US" sz="2000" b="1">
                <a:solidFill>
                  <a:schemeClr val="hlink"/>
                </a:solidFill>
              </a:rPr>
              <a:t>注释：对测试计划的注释。</a:t>
            </a:r>
          </a:p>
          <a:p>
            <a:pPr eaLnBrk="0" hangingPunct="0">
              <a:lnSpc>
                <a:spcPct val="80000"/>
              </a:lnSpc>
              <a:spcBef>
                <a:spcPct val="20000"/>
              </a:spcBef>
              <a:buClr>
                <a:schemeClr val="hlink"/>
              </a:buClr>
              <a:buFont typeface="Wingdings" panose="05000000000000000000" pitchFamily="2" charset="2"/>
              <a:buChar char="v"/>
            </a:pPr>
            <a:r>
              <a:rPr lang="zh-CN" altLang="en-US" sz="2000" b="1">
                <a:solidFill>
                  <a:schemeClr val="hlink"/>
                </a:solidFill>
              </a:rPr>
              <a:t>用户定义的变量：用户可以自己定义变量，在用到此变量的时候直接用</a:t>
            </a:r>
            <a:r>
              <a:rPr lang="en-US" altLang="zh-CN" sz="2000" b="1">
                <a:solidFill>
                  <a:schemeClr val="hlink"/>
                </a:solidFill>
                <a:latin typeface="Verdana" panose="020B0604030504040204" pitchFamily="34" charset="0"/>
              </a:rPr>
              <a:t>${</a:t>
            </a:r>
            <a:r>
              <a:rPr lang="zh-CN" altLang="en-US" sz="2000" b="1">
                <a:solidFill>
                  <a:schemeClr val="hlink"/>
                </a:solidFill>
              </a:rPr>
              <a:t>变量名</a:t>
            </a:r>
            <a:r>
              <a:rPr lang="en-US" altLang="zh-CN" sz="2000" b="1">
                <a:solidFill>
                  <a:schemeClr val="hlink"/>
                </a:solidFill>
                <a:latin typeface="Verdana" panose="020B0604030504040204" pitchFamily="34" charset="0"/>
              </a:rPr>
              <a:t>}</a:t>
            </a:r>
            <a:r>
              <a:rPr lang="zh-CN" altLang="en-US" sz="2000" b="1">
                <a:solidFill>
                  <a:schemeClr val="hlink"/>
                </a:solidFill>
              </a:rPr>
              <a:t>引用即可。例：变量名＝</a:t>
            </a:r>
            <a:r>
              <a:rPr lang="en-US" altLang="zh-CN" sz="2000" b="1">
                <a:solidFill>
                  <a:schemeClr val="hlink"/>
                </a:solidFill>
                <a:latin typeface="Verdana" panose="020B0604030504040204" pitchFamily="34" charset="0"/>
              </a:rPr>
              <a:t>url</a:t>
            </a:r>
            <a:r>
              <a:rPr lang="zh-CN" altLang="en-US" sz="2000" b="1">
                <a:solidFill>
                  <a:schemeClr val="hlink"/>
                </a:solidFill>
              </a:rPr>
              <a:t>，值＝</a:t>
            </a:r>
            <a:r>
              <a:rPr lang="en-US" altLang="zh-CN" sz="2000" b="1">
                <a:solidFill>
                  <a:schemeClr val="hlink"/>
                </a:solidFill>
                <a:latin typeface="Verdana" panose="020B0604030504040204" pitchFamily="34" charset="0"/>
              </a:rPr>
              <a:t>http://www.baidu.com</a:t>
            </a:r>
            <a:r>
              <a:rPr lang="zh-CN" altLang="en-US" sz="2000" b="1">
                <a:solidFill>
                  <a:schemeClr val="hlink"/>
                </a:solidFill>
              </a:rPr>
              <a:t>，在需要</a:t>
            </a:r>
            <a:r>
              <a:rPr lang="en-US" altLang="zh-CN" sz="2000" b="1">
                <a:solidFill>
                  <a:schemeClr val="hlink"/>
                </a:solidFill>
                <a:latin typeface="Verdana" panose="020B0604030504040204" pitchFamily="34" charset="0"/>
                <a:hlinkClick r:id="rId2"/>
              </a:rPr>
              <a:t>http://www.baidu.com</a:t>
            </a:r>
            <a:r>
              <a:rPr lang="zh-CN" altLang="en-US" sz="2000" b="1">
                <a:solidFill>
                  <a:schemeClr val="hlink"/>
                </a:solidFill>
              </a:rPr>
              <a:t>时直接用</a:t>
            </a:r>
            <a:r>
              <a:rPr lang="en-US" altLang="zh-CN" sz="2000" b="1">
                <a:solidFill>
                  <a:schemeClr val="hlink"/>
                </a:solidFill>
                <a:latin typeface="Verdana" panose="020B0604030504040204" pitchFamily="34" charset="0"/>
              </a:rPr>
              <a:t>${url}</a:t>
            </a:r>
            <a:r>
              <a:rPr lang="zh-CN" altLang="en-US" sz="2000" b="1">
                <a:solidFill>
                  <a:schemeClr val="hlink"/>
                </a:solidFill>
              </a:rPr>
              <a:t>即可。</a:t>
            </a:r>
          </a:p>
          <a:p>
            <a:pPr eaLnBrk="0" hangingPunct="0">
              <a:lnSpc>
                <a:spcPct val="80000"/>
              </a:lnSpc>
              <a:spcBef>
                <a:spcPct val="20000"/>
              </a:spcBef>
              <a:buClr>
                <a:schemeClr val="hlink"/>
              </a:buClr>
              <a:buFont typeface="Wingdings" panose="05000000000000000000" pitchFamily="2" charset="2"/>
              <a:buChar char="v"/>
            </a:pPr>
            <a:r>
              <a:rPr lang="en-US" altLang="zh-CN" sz="2000" b="1">
                <a:solidFill>
                  <a:schemeClr val="hlink"/>
                </a:solidFill>
                <a:latin typeface="Verdana" panose="020B0604030504040204" pitchFamily="34" charset="0"/>
              </a:rPr>
              <a:t>Add directory or jar to classpath</a:t>
            </a:r>
            <a:r>
              <a:rPr lang="zh-CN" altLang="en-US" sz="2000" b="1">
                <a:solidFill>
                  <a:schemeClr val="hlink"/>
                </a:solidFill>
              </a:rPr>
              <a:t>：向类路径即</a:t>
            </a:r>
            <a:r>
              <a:rPr lang="en-US" altLang="zh-CN" sz="2000" b="1">
                <a:solidFill>
                  <a:schemeClr val="hlink"/>
                </a:solidFill>
                <a:latin typeface="Verdana" panose="020B0604030504040204" pitchFamily="34" charset="0"/>
              </a:rPr>
              <a:t>%JMETER-HOME%\lib</a:t>
            </a:r>
            <a:r>
              <a:rPr lang="zh-CN" altLang="en-US" sz="2000" b="1">
                <a:solidFill>
                  <a:schemeClr val="hlink"/>
                </a:solidFill>
              </a:rPr>
              <a:t>中添加目录及</a:t>
            </a:r>
            <a:r>
              <a:rPr lang="en-US" altLang="zh-CN" sz="2000" b="1">
                <a:solidFill>
                  <a:schemeClr val="hlink"/>
                </a:solidFill>
                <a:latin typeface="Verdana" panose="020B0604030504040204" pitchFamily="34" charset="0"/>
              </a:rPr>
              <a:t>jar</a:t>
            </a:r>
            <a:r>
              <a:rPr lang="zh-CN" altLang="en-US" sz="2000" b="1">
                <a:solidFill>
                  <a:schemeClr val="hlink"/>
                </a:solidFill>
              </a:rPr>
              <a:t>包。</a:t>
            </a:r>
          </a:p>
        </p:txBody>
      </p:sp>
      <p:pic>
        <p:nvPicPr>
          <p:cNvPr id="378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484313"/>
            <a:ext cx="4105275" cy="475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3646504"/>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noChangeArrowheads="1"/>
          </p:cNvSpPr>
          <p:nvPr>
            <p:ph type="title" idx="4294967295"/>
          </p:nvPr>
        </p:nvSpPr>
        <p:spPr/>
        <p:txBody>
          <a:bodyPr/>
          <a:lstStyle/>
          <a:p>
            <a:r>
              <a:rPr lang="zh-CN" altLang="en-US" smtClean="0">
                <a:ea typeface="宋体" panose="02010600030101010101" pitchFamily="2" charset="-122"/>
              </a:rPr>
              <a:t>线程组</a:t>
            </a:r>
          </a:p>
        </p:txBody>
      </p:sp>
      <p:sp>
        <p:nvSpPr>
          <p:cNvPr id="38914" name="内容占位符 2"/>
          <p:cNvSpPr>
            <a:spLocks noGrp="1" noChangeArrowheads="1"/>
          </p:cNvSpPr>
          <p:nvPr>
            <p:ph idx="4294967295"/>
          </p:nvPr>
        </p:nvSpPr>
        <p:spPr/>
        <p:txBody>
          <a:bodyPr/>
          <a:lstStyle/>
          <a:p>
            <a:endParaRPr lang="zh-CN" altLang="zh-CN" smtClean="0"/>
          </a:p>
        </p:txBody>
      </p:sp>
      <p:sp>
        <p:nvSpPr>
          <p:cNvPr id="38915"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38916" name="Rectangle 5"/>
          <p:cNvSpPr txBox="1">
            <a:spLocks noRot="1" noChangeArrowheads="1"/>
          </p:cNvSpPr>
          <p:nvPr/>
        </p:nvSpPr>
        <p:spPr bwMode="auto">
          <a:xfrm>
            <a:off x="4787900" y="1557338"/>
            <a:ext cx="388778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名称：为线程组起名字。</a:t>
            </a:r>
          </a:p>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线程属性－线程数：设置发送请求的用户数目 ，即并发数。</a:t>
            </a:r>
          </a:p>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线程属性－</a:t>
            </a:r>
            <a:r>
              <a:rPr lang="en-US" altLang="zh-CN" sz="1600" b="1">
                <a:solidFill>
                  <a:schemeClr val="hlink"/>
                </a:solidFill>
                <a:latin typeface="Verdana" panose="020B0604030504040204" pitchFamily="34" charset="0"/>
              </a:rPr>
              <a:t>Ramp-Up Period(in second)</a:t>
            </a:r>
            <a:r>
              <a:rPr lang="zh-CN" altLang="en-US" sz="1600" b="1">
                <a:solidFill>
                  <a:schemeClr val="hlink"/>
                </a:solidFill>
              </a:rPr>
              <a:t>：线程间的时间间隔，单位是秒。即所有线程在多少时间内启动。</a:t>
            </a:r>
          </a:p>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线程属性－循环次数：请求的重复次数，如果选择后面的</a:t>
            </a:r>
            <a:r>
              <a:rPr lang="en-US" altLang="zh-CN" sz="1600" b="1">
                <a:solidFill>
                  <a:schemeClr val="hlink"/>
                </a:solidFill>
                <a:latin typeface="Verdana" panose="020B0604030504040204" pitchFamily="34" charset="0"/>
              </a:rPr>
              <a:t>forever</a:t>
            </a:r>
            <a:r>
              <a:rPr lang="zh-CN" altLang="en-US" sz="1600" b="1">
                <a:solidFill>
                  <a:schemeClr val="hlink"/>
                </a:solidFill>
              </a:rPr>
              <a:t>（默认），那么 请求将一直继续，如果不选择</a:t>
            </a:r>
            <a:r>
              <a:rPr lang="en-US" altLang="zh-CN" sz="1600" b="1">
                <a:solidFill>
                  <a:schemeClr val="hlink"/>
                </a:solidFill>
                <a:latin typeface="Verdana" panose="020B0604030504040204" pitchFamily="34" charset="0"/>
              </a:rPr>
              <a:t>forever</a:t>
            </a:r>
            <a:r>
              <a:rPr lang="zh-CN" altLang="en-US" sz="1600" b="1">
                <a:solidFill>
                  <a:schemeClr val="hlink"/>
                </a:solidFill>
              </a:rPr>
              <a:t>，而在输入框中输入数字，那么请求将重复指定的次数，如果输入</a:t>
            </a:r>
            <a:r>
              <a:rPr lang="en-US" altLang="zh-CN" sz="1600" b="1">
                <a:solidFill>
                  <a:schemeClr val="hlink"/>
                </a:solidFill>
                <a:latin typeface="Verdana" panose="020B0604030504040204" pitchFamily="34" charset="0"/>
              </a:rPr>
              <a:t>1</a:t>
            </a:r>
            <a:r>
              <a:rPr lang="zh-CN" altLang="en-US" sz="1600" b="1">
                <a:solidFill>
                  <a:schemeClr val="hlink"/>
                </a:solidFill>
              </a:rPr>
              <a:t>，那么请求将执行一次，如果是</a:t>
            </a:r>
            <a:r>
              <a:rPr lang="en-US" altLang="zh-CN" sz="1600" b="1">
                <a:solidFill>
                  <a:schemeClr val="hlink"/>
                </a:solidFill>
                <a:latin typeface="Verdana" panose="020B0604030504040204" pitchFamily="34" charset="0"/>
              </a:rPr>
              <a:t>0</a:t>
            </a:r>
            <a:r>
              <a:rPr lang="zh-CN" altLang="en-US" sz="1600" b="1">
                <a:solidFill>
                  <a:schemeClr val="hlink"/>
                </a:solidFill>
              </a:rPr>
              <a:t>，会出现问题。</a:t>
            </a:r>
          </a:p>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调度器配置－启动时间：测试计划什么时候启动，启动延迟会覆盖它。</a:t>
            </a:r>
          </a:p>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调度器配置－结束时间：测试计划什么时候结束，持续时间会覆盖它。</a:t>
            </a:r>
          </a:p>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调度器配置－持续时间：测试计划持续多长时间，会覆盖结束时间。</a:t>
            </a:r>
          </a:p>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调度器配置－启动延迟：测试计划延迟多长时间启动，会覆盖启动时间。</a:t>
            </a:r>
          </a:p>
        </p:txBody>
      </p:sp>
      <p:pic>
        <p:nvPicPr>
          <p:cNvPr id="3891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557338"/>
            <a:ext cx="4321175"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8840038"/>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标题 1"/>
          <p:cNvSpPr>
            <a:spLocks noGrp="1" noChangeArrowheads="1"/>
          </p:cNvSpPr>
          <p:nvPr>
            <p:ph type="title" idx="4294967295"/>
          </p:nvPr>
        </p:nvSpPr>
        <p:spPr/>
        <p:txBody>
          <a:bodyPr/>
          <a:lstStyle/>
          <a:p>
            <a:r>
              <a:rPr lang="zh-CN" altLang="en-US" smtClean="0">
                <a:ea typeface="宋体" panose="02010600030101010101" pitchFamily="2" charset="-122"/>
              </a:rPr>
              <a:t>取样器</a:t>
            </a:r>
            <a:r>
              <a:rPr lang="en-US" altLang="zh-CN" smtClean="0"/>
              <a:t>(HTTP</a:t>
            </a:r>
            <a:r>
              <a:rPr lang="zh-CN" altLang="en-US" smtClean="0">
                <a:ea typeface="宋体" panose="02010600030101010101" pitchFamily="2" charset="-122"/>
              </a:rPr>
              <a:t>请求</a:t>
            </a:r>
            <a:r>
              <a:rPr lang="en-US" altLang="zh-CN" smtClean="0"/>
              <a:t>)</a:t>
            </a:r>
            <a:endParaRPr lang="zh-CN" altLang="en-US" smtClean="0">
              <a:ea typeface="宋体" panose="02010600030101010101" pitchFamily="2" charset="-122"/>
            </a:endParaRPr>
          </a:p>
        </p:txBody>
      </p:sp>
      <p:sp>
        <p:nvSpPr>
          <p:cNvPr id="39938" name="内容占位符 2"/>
          <p:cNvSpPr>
            <a:spLocks noGrp="1" noChangeArrowheads="1"/>
          </p:cNvSpPr>
          <p:nvPr>
            <p:ph idx="4294967295"/>
          </p:nvPr>
        </p:nvSpPr>
        <p:spPr/>
        <p:txBody>
          <a:bodyPr/>
          <a:lstStyle/>
          <a:p>
            <a:endParaRPr lang="zh-CN" altLang="zh-CN" smtClean="0"/>
          </a:p>
        </p:txBody>
      </p:sp>
      <p:sp>
        <p:nvSpPr>
          <p:cNvPr id="3993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39940" name="Rectangle 5"/>
          <p:cNvSpPr txBox="1">
            <a:spLocks noRot="1" noChangeArrowheads="1"/>
          </p:cNvSpPr>
          <p:nvPr/>
        </p:nvSpPr>
        <p:spPr bwMode="auto">
          <a:xfrm>
            <a:off x="4787900" y="1739900"/>
            <a:ext cx="4356100" cy="440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名称：</a:t>
            </a:r>
            <a:r>
              <a:rPr lang="en-US" altLang="zh-CN" b="1">
                <a:solidFill>
                  <a:schemeClr val="hlink"/>
                </a:solidFill>
                <a:latin typeface="Verdana" panose="020B0604030504040204" pitchFamily="34" charset="0"/>
              </a:rPr>
              <a:t>HTTP</a:t>
            </a:r>
            <a:r>
              <a:rPr lang="zh-CN" altLang="en-US" b="1">
                <a:solidFill>
                  <a:schemeClr val="hlink"/>
                </a:solidFill>
              </a:rPr>
              <a:t>请求的名字。</a:t>
            </a:r>
          </a:p>
          <a:p>
            <a:pPr eaLnBrk="0" hangingPunct="0">
              <a:lnSpc>
                <a:spcPct val="80000"/>
              </a:lnSpc>
              <a:spcBef>
                <a:spcPct val="20000"/>
              </a:spcBef>
              <a:buClr>
                <a:schemeClr val="hlink"/>
              </a:buClr>
              <a:buFont typeface="Wingdings" panose="05000000000000000000" pitchFamily="2" charset="2"/>
              <a:buChar char="v"/>
            </a:pPr>
            <a:r>
              <a:rPr lang="en-US" altLang="zh-CN" b="1">
                <a:solidFill>
                  <a:schemeClr val="hlink"/>
                </a:solidFill>
                <a:latin typeface="Verdana" panose="020B0604030504040204" pitchFamily="34" charset="0"/>
              </a:rPr>
              <a:t>Web</a:t>
            </a:r>
            <a:r>
              <a:rPr lang="zh-CN" altLang="en-US" b="1">
                <a:solidFill>
                  <a:schemeClr val="hlink"/>
                </a:solidFill>
              </a:rPr>
              <a:t>服务器－服务器名称或</a:t>
            </a:r>
            <a:r>
              <a:rPr lang="en-US" altLang="zh-CN" b="1">
                <a:solidFill>
                  <a:schemeClr val="hlink"/>
                </a:solidFill>
                <a:latin typeface="Verdana" panose="020B0604030504040204" pitchFamily="34" charset="0"/>
              </a:rPr>
              <a:t>IP</a:t>
            </a:r>
            <a:r>
              <a:rPr lang="zh-CN" altLang="en-US" b="1">
                <a:solidFill>
                  <a:schemeClr val="hlink"/>
                </a:solidFill>
              </a:rPr>
              <a:t>、端口号，脚本录制时自动添加，也可以使用</a:t>
            </a:r>
            <a:r>
              <a:rPr lang="zh-CN" altLang="en-US" b="1">
                <a:solidFill>
                  <a:schemeClr val="hlink"/>
                </a:solidFill>
                <a:latin typeface="Verdana" panose="020B0604030504040204" pitchFamily="34" charset="0"/>
              </a:rPr>
              <a:t>“</a:t>
            </a:r>
            <a:r>
              <a:rPr lang="zh-CN" altLang="en-US" b="1">
                <a:solidFill>
                  <a:schemeClr val="hlink"/>
                </a:solidFill>
              </a:rPr>
              <a:t>用户自定义变量</a:t>
            </a:r>
            <a:r>
              <a:rPr lang="zh-CN" altLang="en-US" b="1">
                <a:solidFill>
                  <a:schemeClr val="hlink"/>
                </a:solidFill>
                <a:latin typeface="Verdana" panose="020B0604030504040204" pitchFamily="34" charset="0"/>
              </a:rPr>
              <a:t>”</a:t>
            </a:r>
            <a:r>
              <a:rPr lang="zh-CN" altLang="en-US" b="1">
                <a:solidFill>
                  <a:schemeClr val="hlink"/>
                </a:solidFill>
              </a:rPr>
              <a:t>。</a:t>
            </a:r>
          </a:p>
          <a:p>
            <a:pPr eaLnBrk="0" hangingPunct="0">
              <a:lnSpc>
                <a:spcPct val="80000"/>
              </a:lnSpc>
              <a:spcBef>
                <a:spcPct val="20000"/>
              </a:spcBef>
              <a:buClr>
                <a:schemeClr val="hlink"/>
              </a:buClr>
              <a:buFont typeface="Wingdings" panose="05000000000000000000" pitchFamily="2" charset="2"/>
              <a:buChar char="v"/>
            </a:pPr>
            <a:r>
              <a:rPr lang="en-US" altLang="zh-CN" b="1">
                <a:solidFill>
                  <a:schemeClr val="hlink"/>
                </a:solidFill>
                <a:latin typeface="Verdana" panose="020B0604030504040204" pitchFamily="34" charset="0"/>
              </a:rPr>
              <a:t>HTTP</a:t>
            </a:r>
            <a:r>
              <a:rPr lang="zh-CN" altLang="en-US" b="1">
                <a:solidFill>
                  <a:schemeClr val="hlink"/>
                </a:solidFill>
              </a:rPr>
              <a:t>请求：用默认值即可。</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同请求一起发送参数：请求中的参数、值可以在此设置，需要用到参数化及动态数据关联，我们在后面专门介绍。</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同请求一起发送文件：我可以制定同请求一起发送哪个文件。</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其他任务包括：从</a:t>
            </a:r>
            <a:r>
              <a:rPr lang="en-US" altLang="zh-CN" b="1">
                <a:solidFill>
                  <a:schemeClr val="hlink"/>
                </a:solidFill>
                <a:latin typeface="Verdana" panose="020B0604030504040204" pitchFamily="34" charset="0"/>
              </a:rPr>
              <a:t>HTML</a:t>
            </a:r>
            <a:r>
              <a:rPr lang="zh-CN" altLang="en-US" b="1">
                <a:solidFill>
                  <a:schemeClr val="hlink"/>
                </a:solidFill>
              </a:rPr>
              <a:t>文件中获取所有内含的资源、用作监视器、</a:t>
            </a:r>
            <a:r>
              <a:rPr lang="en-US" altLang="zh-CN" b="1">
                <a:solidFill>
                  <a:schemeClr val="hlink"/>
                </a:solidFill>
                <a:latin typeface="Verdana" panose="020B0604030504040204" pitchFamily="34" charset="0"/>
              </a:rPr>
              <a:t>Embedded URLs must match</a:t>
            </a:r>
            <a:r>
              <a:rPr lang="zh-CN" altLang="en-US" b="1">
                <a:solidFill>
                  <a:schemeClr val="hlink"/>
                </a:solidFill>
              </a:rPr>
              <a:t>。</a:t>
            </a:r>
          </a:p>
        </p:txBody>
      </p:sp>
      <p:pic>
        <p:nvPicPr>
          <p:cNvPr id="39941"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325" y="1524000"/>
            <a:ext cx="4454525" cy="461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4377355"/>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标题 1"/>
          <p:cNvSpPr>
            <a:spLocks noGrp="1" noChangeArrowheads="1"/>
          </p:cNvSpPr>
          <p:nvPr>
            <p:ph type="title" idx="4294967295"/>
          </p:nvPr>
        </p:nvSpPr>
        <p:spPr/>
        <p:txBody>
          <a:bodyPr/>
          <a:lstStyle/>
          <a:p>
            <a:r>
              <a:rPr lang="zh-CN" altLang="en-US" smtClean="0">
                <a:ea typeface="宋体" panose="02010600030101010101" pitchFamily="2" charset="-122"/>
              </a:rPr>
              <a:t>监听器</a:t>
            </a:r>
          </a:p>
        </p:txBody>
      </p:sp>
      <p:sp>
        <p:nvSpPr>
          <p:cNvPr id="40962" name="内容占位符 2"/>
          <p:cNvSpPr>
            <a:spLocks noGrp="1" noChangeArrowheads="1"/>
          </p:cNvSpPr>
          <p:nvPr>
            <p:ph idx="4294967295"/>
          </p:nvPr>
        </p:nvSpPr>
        <p:spPr/>
        <p:txBody>
          <a:bodyPr/>
          <a:lstStyle/>
          <a:p>
            <a:endParaRPr lang="zh-CN" altLang="zh-CN" smtClean="0"/>
          </a:p>
        </p:txBody>
      </p:sp>
      <p:sp>
        <p:nvSpPr>
          <p:cNvPr id="4096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40964" name="Rectangle 3"/>
          <p:cNvSpPr txBox="1">
            <a:spLocks noRot="1" noChangeArrowheads="1"/>
          </p:cNvSpPr>
          <p:nvPr/>
        </p:nvSpPr>
        <p:spPr bwMode="auto">
          <a:xfrm>
            <a:off x="323850" y="1412875"/>
            <a:ext cx="854075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sz="2000" b="1">
                <a:solidFill>
                  <a:schemeClr val="hlink"/>
                </a:solidFill>
              </a:rPr>
              <a:t>监听器</a:t>
            </a:r>
            <a:r>
              <a:rPr lang="en-US" altLang="zh-CN" sz="2000" b="1">
                <a:solidFill>
                  <a:schemeClr val="hlink"/>
                </a:solidFill>
                <a:latin typeface="Verdana" panose="020B0604030504040204" pitchFamily="34" charset="0"/>
              </a:rPr>
              <a:t>(Listener)</a:t>
            </a:r>
            <a:r>
              <a:rPr lang="zh-CN" altLang="en-US" sz="2000" b="1">
                <a:solidFill>
                  <a:schemeClr val="hlink"/>
                </a:solidFill>
              </a:rPr>
              <a:t>负责收集测试结果，同时也被告知了结果显示的方式。我们常用的包括：聚合报告、查看结果树、用表格查看结果，都支持将结果数据写入文件。其他的添加上去看看就行。聚合报告前面我们介绍过，后面是查看结果树和用表格查看结果的截图。</a:t>
            </a:r>
          </a:p>
        </p:txBody>
      </p:sp>
      <p:pic>
        <p:nvPicPr>
          <p:cNvPr id="40965" name="Picture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2565400"/>
            <a:ext cx="6296025" cy="3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3158180"/>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标题 1"/>
          <p:cNvSpPr>
            <a:spLocks noGrp="1" noChangeArrowheads="1"/>
          </p:cNvSpPr>
          <p:nvPr>
            <p:ph type="title" idx="4294967295"/>
          </p:nvPr>
        </p:nvSpPr>
        <p:spPr/>
        <p:txBody>
          <a:bodyPr/>
          <a:lstStyle/>
          <a:p>
            <a:r>
              <a:rPr lang="zh-CN" altLang="en-US" smtClean="0">
                <a:ea typeface="宋体" panose="02010600030101010101" pitchFamily="2" charset="-122"/>
              </a:rPr>
              <a:t>监听器</a:t>
            </a:r>
            <a:r>
              <a:rPr lang="en-US" altLang="zh-CN" smtClean="0">
                <a:solidFill>
                  <a:schemeClr val="hlink"/>
                </a:solidFill>
              </a:rPr>
              <a:t>(</a:t>
            </a:r>
            <a:r>
              <a:rPr lang="zh-CN" altLang="en-US" smtClean="0">
                <a:solidFill>
                  <a:schemeClr val="hlink"/>
                </a:solidFill>
                <a:ea typeface="宋体" panose="02010600030101010101" pitchFamily="2" charset="-122"/>
              </a:rPr>
              <a:t>用表格查看结果</a:t>
            </a:r>
            <a:r>
              <a:rPr lang="en-US" altLang="zh-CN" smtClean="0">
                <a:solidFill>
                  <a:schemeClr val="hlink"/>
                </a:solidFill>
              </a:rPr>
              <a:t>)</a:t>
            </a:r>
            <a:endParaRPr lang="zh-CN" altLang="en-US" smtClean="0">
              <a:ea typeface="宋体" panose="02010600030101010101" pitchFamily="2" charset="-122"/>
            </a:endParaRPr>
          </a:p>
        </p:txBody>
      </p:sp>
      <p:sp>
        <p:nvSpPr>
          <p:cNvPr id="41986" name="内容占位符 2"/>
          <p:cNvSpPr>
            <a:spLocks noGrp="1" noChangeArrowheads="1"/>
          </p:cNvSpPr>
          <p:nvPr>
            <p:ph idx="4294967295"/>
          </p:nvPr>
        </p:nvSpPr>
        <p:spPr/>
        <p:txBody>
          <a:bodyPr/>
          <a:lstStyle/>
          <a:p>
            <a:endParaRPr lang="zh-CN" altLang="zh-CN" smtClean="0"/>
          </a:p>
        </p:txBody>
      </p:sp>
      <p:sp>
        <p:nvSpPr>
          <p:cNvPr id="4198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41988"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484313"/>
            <a:ext cx="8353425" cy="486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8393307"/>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标题 1"/>
          <p:cNvSpPr>
            <a:spLocks noGrp="1" noChangeArrowheads="1"/>
          </p:cNvSpPr>
          <p:nvPr>
            <p:ph type="title" idx="4294967295"/>
          </p:nvPr>
        </p:nvSpPr>
        <p:spPr/>
        <p:txBody>
          <a:bodyPr/>
          <a:lstStyle/>
          <a:p>
            <a:r>
              <a:rPr lang="zh-CN" altLang="en-US" smtClean="0">
                <a:ea typeface="宋体" panose="02010600030101010101" pitchFamily="2" charset="-122"/>
              </a:rPr>
              <a:t>监听器</a:t>
            </a:r>
            <a:r>
              <a:rPr lang="en-US" altLang="zh-CN" smtClean="0">
                <a:solidFill>
                  <a:schemeClr val="hlink"/>
                </a:solidFill>
              </a:rPr>
              <a:t>(</a:t>
            </a:r>
            <a:r>
              <a:rPr lang="zh-CN" altLang="en-US" smtClean="0">
                <a:solidFill>
                  <a:schemeClr val="hlink"/>
                </a:solidFill>
                <a:ea typeface="宋体" panose="02010600030101010101" pitchFamily="2" charset="-122"/>
              </a:rPr>
              <a:t>查看结果树</a:t>
            </a:r>
            <a:r>
              <a:rPr lang="en-US" altLang="zh-CN" smtClean="0">
                <a:solidFill>
                  <a:schemeClr val="hlink"/>
                </a:solidFill>
              </a:rPr>
              <a:t>)</a:t>
            </a:r>
            <a:endParaRPr lang="zh-CN" altLang="en-US" smtClean="0">
              <a:ea typeface="宋体" panose="02010600030101010101" pitchFamily="2" charset="-122"/>
            </a:endParaRPr>
          </a:p>
        </p:txBody>
      </p:sp>
      <p:sp>
        <p:nvSpPr>
          <p:cNvPr id="43010" name="内容占位符 2"/>
          <p:cNvSpPr>
            <a:spLocks noGrp="1" noChangeArrowheads="1"/>
          </p:cNvSpPr>
          <p:nvPr>
            <p:ph idx="4294967295"/>
          </p:nvPr>
        </p:nvSpPr>
        <p:spPr/>
        <p:txBody>
          <a:bodyPr/>
          <a:lstStyle/>
          <a:p>
            <a:endParaRPr lang="zh-CN" altLang="zh-CN" smtClean="0"/>
          </a:p>
        </p:txBody>
      </p:sp>
      <p:sp>
        <p:nvSpPr>
          <p:cNvPr id="43011"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4301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412875"/>
            <a:ext cx="8424863"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8337134"/>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标题 1"/>
          <p:cNvSpPr>
            <a:spLocks noGrp="1" noChangeArrowheads="1"/>
          </p:cNvSpPr>
          <p:nvPr>
            <p:ph type="title" idx="4294967295"/>
          </p:nvPr>
        </p:nvSpPr>
        <p:spPr/>
        <p:txBody>
          <a:bodyPr/>
          <a:lstStyle/>
          <a:p>
            <a:r>
              <a:rPr lang="zh-CN" altLang="en-US" smtClean="0">
                <a:ea typeface="宋体" panose="02010600030101010101" pitchFamily="2" charset="-122"/>
              </a:rPr>
              <a:t>逻辑控制器</a:t>
            </a:r>
          </a:p>
        </p:txBody>
      </p:sp>
      <p:sp>
        <p:nvSpPr>
          <p:cNvPr id="44034" name="内容占位符 2"/>
          <p:cNvSpPr>
            <a:spLocks noGrp="1" noChangeArrowheads="1"/>
          </p:cNvSpPr>
          <p:nvPr>
            <p:ph idx="4294967295"/>
          </p:nvPr>
        </p:nvSpPr>
        <p:spPr/>
        <p:txBody>
          <a:bodyPr/>
          <a:lstStyle/>
          <a:p>
            <a:endParaRPr lang="zh-CN" altLang="zh-CN" smtClean="0"/>
          </a:p>
        </p:txBody>
      </p:sp>
      <p:sp>
        <p:nvSpPr>
          <p:cNvPr id="44035"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44036" name="Rectangle 7"/>
          <p:cNvSpPr txBox="1">
            <a:spLocks noRot="1" noChangeArrowheads="1"/>
          </p:cNvSpPr>
          <p:nvPr/>
        </p:nvSpPr>
        <p:spPr bwMode="auto">
          <a:xfrm>
            <a:off x="323850" y="1557338"/>
            <a:ext cx="8540750"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sz="2000" b="1">
                <a:solidFill>
                  <a:schemeClr val="hlink"/>
                </a:solidFill>
              </a:rPr>
              <a:t>逻辑控制器</a:t>
            </a:r>
            <a:r>
              <a:rPr lang="en-US" altLang="zh-CN" sz="2000" b="1">
                <a:solidFill>
                  <a:schemeClr val="hlink"/>
                </a:solidFill>
                <a:latin typeface="Verdana" panose="020B0604030504040204" pitchFamily="34" charset="0"/>
              </a:rPr>
              <a:t>(Logic Controller)</a:t>
            </a:r>
            <a:r>
              <a:rPr lang="zh-CN" altLang="en-US" sz="2000" b="1">
                <a:solidFill>
                  <a:schemeClr val="hlink"/>
                </a:solidFill>
              </a:rPr>
              <a:t>可以自定义</a:t>
            </a:r>
            <a:r>
              <a:rPr lang="en-US" altLang="zh-CN" sz="2000" b="1">
                <a:solidFill>
                  <a:schemeClr val="hlink"/>
                </a:solidFill>
                <a:latin typeface="Verdana" panose="020B0604030504040204" pitchFamily="34" charset="0"/>
              </a:rPr>
              <a:t>JMeter</a:t>
            </a:r>
            <a:r>
              <a:rPr lang="zh-CN" altLang="en-US" sz="2000" b="1">
                <a:solidFill>
                  <a:schemeClr val="hlink"/>
                </a:solidFill>
              </a:rPr>
              <a:t>发送请求的行为逻辑，它与</a:t>
            </a:r>
            <a:r>
              <a:rPr lang="en-US" altLang="zh-CN" sz="2000" b="1">
                <a:solidFill>
                  <a:schemeClr val="hlink"/>
                </a:solidFill>
                <a:latin typeface="Verdana" panose="020B0604030504040204" pitchFamily="34" charset="0"/>
              </a:rPr>
              <a:t>Sampler</a:t>
            </a:r>
            <a:r>
              <a:rPr lang="zh-CN" altLang="en-US" sz="2000" b="1">
                <a:solidFill>
                  <a:schemeClr val="hlink"/>
                </a:solidFill>
              </a:rPr>
              <a:t>结合使用可以模拟复杂的请求序列。</a:t>
            </a:r>
          </a:p>
        </p:txBody>
      </p:sp>
      <p:pic>
        <p:nvPicPr>
          <p:cNvPr id="4403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2349500"/>
            <a:ext cx="5240338" cy="398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6886268"/>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标题 1"/>
          <p:cNvSpPr>
            <a:spLocks noGrp="1" noChangeArrowheads="1"/>
          </p:cNvSpPr>
          <p:nvPr>
            <p:ph type="title" idx="4294967295"/>
          </p:nvPr>
        </p:nvSpPr>
        <p:spPr/>
        <p:txBody>
          <a:bodyPr/>
          <a:lstStyle/>
          <a:p>
            <a:r>
              <a:rPr lang="zh-CN" altLang="en-US" smtClean="0">
                <a:ea typeface="宋体" panose="02010600030101010101" pitchFamily="2" charset="-122"/>
              </a:rPr>
              <a:t>循环控制器</a:t>
            </a:r>
          </a:p>
        </p:txBody>
      </p:sp>
      <p:sp>
        <p:nvSpPr>
          <p:cNvPr id="45058" name="内容占位符 2"/>
          <p:cNvSpPr>
            <a:spLocks noGrp="1" noChangeArrowheads="1"/>
          </p:cNvSpPr>
          <p:nvPr>
            <p:ph idx="4294967295"/>
          </p:nvPr>
        </p:nvSpPr>
        <p:spPr/>
        <p:txBody>
          <a:bodyPr/>
          <a:lstStyle/>
          <a:p>
            <a:endParaRPr lang="zh-CN" altLang="zh-CN" smtClean="0"/>
          </a:p>
        </p:txBody>
      </p:sp>
      <p:sp>
        <p:nvSpPr>
          <p:cNvPr id="4505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45060" name="Rectangle 6"/>
          <p:cNvSpPr txBox="1">
            <a:spLocks noRot="1" noChangeArrowheads="1"/>
          </p:cNvSpPr>
          <p:nvPr/>
        </p:nvSpPr>
        <p:spPr bwMode="auto">
          <a:xfrm>
            <a:off x="4648200" y="1905000"/>
            <a:ext cx="4194175"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Clr>
                <a:schemeClr val="hlink"/>
              </a:buClr>
              <a:buFont typeface="Wingdings" panose="05000000000000000000" pitchFamily="2" charset="2"/>
              <a:buChar char="v"/>
            </a:pPr>
            <a:r>
              <a:rPr lang="zh-CN" altLang="en-US" sz="2400" b="1">
                <a:solidFill>
                  <a:schemeClr val="hlink"/>
                </a:solidFill>
              </a:rPr>
              <a:t>循环控制器可以设置请求的循环次数或永远循环（如果选中永远的话）。</a:t>
            </a:r>
          </a:p>
          <a:p>
            <a:pPr eaLnBrk="0" hangingPunct="0">
              <a:spcBef>
                <a:spcPct val="20000"/>
              </a:spcBef>
              <a:buClr>
                <a:schemeClr val="hlink"/>
              </a:buClr>
              <a:buFont typeface="Wingdings" panose="05000000000000000000" pitchFamily="2" charset="2"/>
              <a:buChar char="v"/>
            </a:pPr>
            <a:r>
              <a:rPr lang="zh-CN" altLang="en-US" sz="2400" b="1">
                <a:solidFill>
                  <a:schemeClr val="hlink"/>
                </a:solidFill>
              </a:rPr>
              <a:t>事务控制器可以将多个请求放在同一个事务中。如果选中</a:t>
            </a:r>
            <a:r>
              <a:rPr lang="en-US" altLang="zh-CN" sz="2400" b="1">
                <a:solidFill>
                  <a:schemeClr val="hlink"/>
                </a:solidFill>
                <a:latin typeface="Verdana" panose="020B0604030504040204" pitchFamily="34" charset="0"/>
              </a:rPr>
              <a:t>Gegerate parent sample</a:t>
            </a:r>
            <a:r>
              <a:rPr lang="zh-CN" altLang="en-US" sz="2400" b="1">
                <a:solidFill>
                  <a:schemeClr val="hlink"/>
                </a:solidFill>
              </a:rPr>
              <a:t>，则聚合报告中只显示事务控制器的数据，而不会显示其中的各个请求的数据，反之则全部显示。</a:t>
            </a:r>
          </a:p>
        </p:txBody>
      </p:sp>
      <p:pic>
        <p:nvPicPr>
          <p:cNvPr id="4506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163" y="2132013"/>
            <a:ext cx="3602037"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4149725"/>
            <a:ext cx="3671888"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5346409"/>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标题 1"/>
          <p:cNvSpPr>
            <a:spLocks noGrp="1" noChangeArrowheads="1"/>
          </p:cNvSpPr>
          <p:nvPr>
            <p:ph type="title" idx="4294967295"/>
          </p:nvPr>
        </p:nvSpPr>
        <p:spPr/>
        <p:txBody>
          <a:bodyPr/>
          <a:lstStyle/>
          <a:p>
            <a:r>
              <a:rPr lang="zh-CN" altLang="en-US" smtClean="0">
                <a:ea typeface="宋体" panose="02010600030101010101" pitchFamily="2" charset="-122"/>
              </a:rPr>
              <a:t>断言</a:t>
            </a:r>
          </a:p>
        </p:txBody>
      </p:sp>
      <p:sp>
        <p:nvSpPr>
          <p:cNvPr id="46082" name="内容占位符 2"/>
          <p:cNvSpPr>
            <a:spLocks noGrp="1" noChangeArrowheads="1"/>
          </p:cNvSpPr>
          <p:nvPr>
            <p:ph idx="4294967295"/>
          </p:nvPr>
        </p:nvSpPr>
        <p:spPr/>
        <p:txBody>
          <a:bodyPr/>
          <a:lstStyle/>
          <a:p>
            <a:endParaRPr lang="zh-CN" altLang="zh-CN" smtClean="0"/>
          </a:p>
        </p:txBody>
      </p:sp>
      <p:sp>
        <p:nvSpPr>
          <p:cNvPr id="4608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46084" name="Rectangle 7"/>
          <p:cNvSpPr txBox="1">
            <a:spLocks noRot="1" noChangeArrowheads="1"/>
          </p:cNvSpPr>
          <p:nvPr/>
        </p:nvSpPr>
        <p:spPr bwMode="auto">
          <a:xfrm>
            <a:off x="323850" y="1700213"/>
            <a:ext cx="85407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sz="1600" b="1">
                <a:solidFill>
                  <a:schemeClr val="hlink"/>
                </a:solidFill>
              </a:rPr>
              <a:t>断言</a:t>
            </a:r>
            <a:r>
              <a:rPr lang="en-US" altLang="zh-CN" sz="1600" b="1">
                <a:solidFill>
                  <a:schemeClr val="hlink"/>
                </a:solidFill>
                <a:latin typeface="Verdana" panose="020B0604030504040204" pitchFamily="34" charset="0"/>
              </a:rPr>
              <a:t>(Assertions)</a:t>
            </a:r>
            <a:r>
              <a:rPr lang="zh-CN" altLang="en-US" sz="1600" b="1">
                <a:solidFill>
                  <a:schemeClr val="hlink"/>
                </a:solidFill>
              </a:rPr>
              <a:t>可以用来判断请求响应的结果是否如用户所期望的。它可以用来隔离问题域，即在确保功能正确的前提下执行压力测试。这个限制对于有效的测试是非常有用的。</a:t>
            </a:r>
          </a:p>
        </p:txBody>
      </p:sp>
      <p:pic>
        <p:nvPicPr>
          <p:cNvPr id="4608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2492375"/>
            <a:ext cx="6651625" cy="367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418464"/>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标题 1"/>
          <p:cNvSpPr>
            <a:spLocks noGrp="1" noChangeArrowheads="1"/>
          </p:cNvSpPr>
          <p:nvPr>
            <p:ph type="title" idx="4294967295"/>
          </p:nvPr>
        </p:nvSpPr>
        <p:spPr/>
        <p:txBody>
          <a:bodyPr/>
          <a:lstStyle/>
          <a:p>
            <a:r>
              <a:rPr lang="zh-CN" altLang="en-US" smtClean="0">
                <a:ea typeface="宋体" panose="02010600030101010101" pitchFamily="2" charset="-122"/>
              </a:rPr>
              <a:t>配置元件</a:t>
            </a:r>
            <a:endParaRPr lang="zh-CN" altLang="en-US" b="0" smtClean="0">
              <a:ea typeface="宋体" panose="02010600030101010101" pitchFamily="2" charset="-122"/>
            </a:endParaRPr>
          </a:p>
        </p:txBody>
      </p:sp>
      <p:sp>
        <p:nvSpPr>
          <p:cNvPr id="47106" name="内容占位符 2"/>
          <p:cNvSpPr>
            <a:spLocks noGrp="1" noChangeArrowheads="1"/>
          </p:cNvSpPr>
          <p:nvPr>
            <p:ph idx="4294967295"/>
          </p:nvPr>
        </p:nvSpPr>
        <p:spPr/>
        <p:txBody>
          <a:bodyPr/>
          <a:lstStyle/>
          <a:p>
            <a:endParaRPr lang="zh-CN" altLang="zh-CN" smtClean="0"/>
          </a:p>
        </p:txBody>
      </p:sp>
      <p:sp>
        <p:nvSpPr>
          <p:cNvPr id="4710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47108" name="Rectangle 3"/>
          <p:cNvSpPr txBox="1">
            <a:spLocks noRot="1" noChangeArrowheads="1"/>
          </p:cNvSpPr>
          <p:nvPr/>
        </p:nvSpPr>
        <p:spPr bwMode="auto">
          <a:xfrm>
            <a:off x="323850" y="1628775"/>
            <a:ext cx="85407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配置元件</a:t>
            </a:r>
            <a:r>
              <a:rPr lang="en-US" altLang="zh-CN" b="1">
                <a:solidFill>
                  <a:schemeClr val="hlink"/>
                </a:solidFill>
                <a:latin typeface="Verdana" panose="020B0604030504040204" pitchFamily="34" charset="0"/>
              </a:rPr>
              <a:t>(Config Element)</a:t>
            </a:r>
            <a:r>
              <a:rPr lang="zh-CN" altLang="en-US" b="1">
                <a:solidFill>
                  <a:schemeClr val="hlink"/>
                </a:solidFill>
              </a:rPr>
              <a:t>维护</a:t>
            </a:r>
            <a:r>
              <a:rPr lang="en-US" altLang="zh-CN" b="1">
                <a:solidFill>
                  <a:schemeClr val="hlink"/>
                </a:solidFill>
                <a:latin typeface="Verdana" panose="020B0604030504040204" pitchFamily="34" charset="0"/>
              </a:rPr>
              <a:t>Sampler</a:t>
            </a:r>
            <a:r>
              <a:rPr lang="zh-CN" altLang="en-US" b="1">
                <a:solidFill>
                  <a:schemeClr val="hlink"/>
                </a:solidFill>
              </a:rPr>
              <a:t>需要的配置信息，并根据实际的需要会修改请求的内容。我们主要在参数化中用到</a:t>
            </a:r>
            <a:r>
              <a:rPr lang="en-US" altLang="zh-CN" b="1">
                <a:solidFill>
                  <a:schemeClr val="hlink"/>
                </a:solidFill>
                <a:latin typeface="Verdana" panose="020B0604030504040204" pitchFamily="34" charset="0"/>
              </a:rPr>
              <a:t>CSV Data Set Config</a:t>
            </a:r>
          </a:p>
        </p:txBody>
      </p:sp>
      <p:pic>
        <p:nvPicPr>
          <p:cNvPr id="4710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398713"/>
            <a:ext cx="7850188" cy="370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6247713"/>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标题 1"/>
          <p:cNvSpPr>
            <a:spLocks noGrp="1" noChangeArrowheads="1"/>
          </p:cNvSpPr>
          <p:nvPr>
            <p:ph type="title" idx="4294967295"/>
          </p:nvPr>
        </p:nvSpPr>
        <p:spPr/>
        <p:txBody>
          <a:bodyPr/>
          <a:lstStyle/>
          <a:p>
            <a:r>
              <a:rPr lang="zh-CN" altLang="en-US" smtClean="0">
                <a:ea typeface="宋体" panose="02010600030101010101" pitchFamily="2" charset="-122"/>
              </a:rPr>
              <a:t>前置处理器和后置处理器</a:t>
            </a:r>
          </a:p>
        </p:txBody>
      </p:sp>
      <p:sp>
        <p:nvSpPr>
          <p:cNvPr id="48130" name="内容占位符 2"/>
          <p:cNvSpPr>
            <a:spLocks noGrp="1" noChangeArrowheads="1"/>
          </p:cNvSpPr>
          <p:nvPr>
            <p:ph idx="4294967295"/>
          </p:nvPr>
        </p:nvSpPr>
        <p:spPr/>
        <p:txBody>
          <a:bodyPr/>
          <a:lstStyle/>
          <a:p>
            <a:endParaRPr lang="zh-CN" altLang="zh-CN" smtClean="0"/>
          </a:p>
        </p:txBody>
      </p:sp>
      <p:sp>
        <p:nvSpPr>
          <p:cNvPr id="48131"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4813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7900" y="1557338"/>
            <a:ext cx="3527425"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484313"/>
            <a:ext cx="3332162"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4" name="Rectangle 3"/>
          <p:cNvSpPr txBox="1">
            <a:spLocks noRot="1" noChangeArrowheads="1"/>
          </p:cNvSpPr>
          <p:nvPr/>
        </p:nvSpPr>
        <p:spPr bwMode="auto">
          <a:xfrm>
            <a:off x="301625" y="4868863"/>
            <a:ext cx="854075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90000"/>
              </a:lnSpc>
              <a:spcBef>
                <a:spcPct val="20000"/>
              </a:spcBef>
              <a:buClr>
                <a:schemeClr val="hlink"/>
              </a:buClr>
              <a:buFont typeface="Wingdings" panose="05000000000000000000" pitchFamily="2" charset="2"/>
              <a:buChar char="v"/>
            </a:pPr>
            <a:r>
              <a:rPr lang="zh-CN" altLang="en-US" sz="2000" b="1">
                <a:solidFill>
                  <a:schemeClr val="hlink"/>
                </a:solidFill>
              </a:rPr>
              <a:t>前置处理器</a:t>
            </a:r>
            <a:r>
              <a:rPr lang="en-US" altLang="zh-CN" sz="2000" b="1">
                <a:solidFill>
                  <a:schemeClr val="hlink"/>
                </a:solidFill>
                <a:latin typeface="Verdana" panose="020B0604030504040204" pitchFamily="34" charset="0"/>
              </a:rPr>
              <a:t>(Pre Processors)</a:t>
            </a:r>
            <a:r>
              <a:rPr lang="zh-CN" altLang="en-US" sz="2000" b="1">
                <a:solidFill>
                  <a:schemeClr val="hlink"/>
                </a:solidFill>
              </a:rPr>
              <a:t>和后置处理器</a:t>
            </a:r>
            <a:r>
              <a:rPr lang="en-US" altLang="zh-CN" sz="2000" b="1">
                <a:solidFill>
                  <a:schemeClr val="hlink"/>
                </a:solidFill>
                <a:latin typeface="Verdana" panose="020B0604030504040204" pitchFamily="34" charset="0"/>
              </a:rPr>
              <a:t>(Post Processors)</a:t>
            </a:r>
            <a:r>
              <a:rPr lang="zh-CN" altLang="en-US" sz="2000" b="1">
                <a:solidFill>
                  <a:schemeClr val="hlink"/>
                </a:solidFill>
              </a:rPr>
              <a:t>负责在生成请求之前和之后完成工作。前置处理器常常用来修改请求的设置，后置处理器则常常用来处理响应的数据。我们主要在动态关联中用到后置处理器的正则表达式提取器。</a:t>
            </a:r>
          </a:p>
        </p:txBody>
      </p:sp>
    </p:spTree>
    <p:extLst>
      <p:ext uri="{BB962C8B-B14F-4D97-AF65-F5344CB8AC3E}">
        <p14:creationId xmlns:p14="http://schemas.microsoft.com/office/powerpoint/2010/main" val="954520690"/>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标题 1"/>
          <p:cNvSpPr>
            <a:spLocks noGrp="1" noChangeArrowheads="1"/>
          </p:cNvSpPr>
          <p:nvPr>
            <p:ph type="title" idx="4294967295"/>
          </p:nvPr>
        </p:nvSpPr>
        <p:spPr/>
        <p:txBody>
          <a:bodyPr/>
          <a:lstStyle/>
          <a:p>
            <a:r>
              <a:rPr lang="zh-CN" altLang="en-US" smtClean="0">
                <a:ea typeface="宋体" panose="02010600030101010101" pitchFamily="2" charset="-122"/>
              </a:rPr>
              <a:t>定时器</a:t>
            </a:r>
          </a:p>
        </p:txBody>
      </p:sp>
      <p:sp>
        <p:nvSpPr>
          <p:cNvPr id="49154" name="内容占位符 2"/>
          <p:cNvSpPr>
            <a:spLocks noGrp="1" noChangeArrowheads="1"/>
          </p:cNvSpPr>
          <p:nvPr>
            <p:ph idx="4294967295"/>
          </p:nvPr>
        </p:nvSpPr>
        <p:spPr/>
        <p:txBody>
          <a:bodyPr/>
          <a:lstStyle/>
          <a:p>
            <a:endParaRPr lang="zh-CN" altLang="zh-CN" smtClean="0"/>
          </a:p>
        </p:txBody>
      </p:sp>
      <p:sp>
        <p:nvSpPr>
          <p:cNvPr id="49155"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49156" name="Rectangle 3"/>
          <p:cNvSpPr txBox="1">
            <a:spLocks noRot="1" noChangeArrowheads="1"/>
          </p:cNvSpPr>
          <p:nvPr/>
        </p:nvSpPr>
        <p:spPr bwMode="auto">
          <a:xfrm>
            <a:off x="323850" y="1916113"/>
            <a:ext cx="854075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90000"/>
              </a:lnSpc>
              <a:spcBef>
                <a:spcPct val="20000"/>
              </a:spcBef>
              <a:buClr>
                <a:schemeClr val="hlink"/>
              </a:buClr>
              <a:buFont typeface="Wingdings" panose="05000000000000000000" pitchFamily="2" charset="2"/>
              <a:buChar char="v"/>
            </a:pPr>
            <a:r>
              <a:rPr lang="zh-CN" altLang="en-US" sz="2400" b="1">
                <a:solidFill>
                  <a:schemeClr val="hlink"/>
                </a:solidFill>
              </a:rPr>
              <a:t>定时器</a:t>
            </a:r>
            <a:r>
              <a:rPr lang="en-US" altLang="zh-CN" sz="2400" b="1">
                <a:solidFill>
                  <a:schemeClr val="hlink"/>
                </a:solidFill>
                <a:latin typeface="Verdana" panose="020B0604030504040204" pitchFamily="34" charset="0"/>
              </a:rPr>
              <a:t>(Timer)</a:t>
            </a:r>
            <a:r>
              <a:rPr lang="zh-CN" altLang="en-US" sz="2400" b="1">
                <a:solidFill>
                  <a:schemeClr val="hlink"/>
                </a:solidFill>
              </a:rPr>
              <a:t>负责定义请求之间的延迟间隔。</a:t>
            </a:r>
          </a:p>
        </p:txBody>
      </p:sp>
      <p:pic>
        <p:nvPicPr>
          <p:cNvPr id="4915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2706688"/>
            <a:ext cx="7561262" cy="327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6999162"/>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标题 1"/>
          <p:cNvSpPr>
            <a:spLocks noGrp="1" noChangeArrowheads="1"/>
          </p:cNvSpPr>
          <p:nvPr>
            <p:ph type="title" idx="4294967295"/>
          </p:nvPr>
        </p:nvSpPr>
        <p:spPr/>
        <p:txBody>
          <a:bodyPr/>
          <a:lstStyle/>
          <a:p>
            <a:r>
              <a:rPr lang="zh-CN" altLang="en-US" smtClean="0">
                <a:ea typeface="宋体" panose="02010600030101010101" pitchFamily="2" charset="-122"/>
              </a:rPr>
              <a:t>参数化设置</a:t>
            </a:r>
          </a:p>
        </p:txBody>
      </p:sp>
      <p:sp>
        <p:nvSpPr>
          <p:cNvPr id="50178" name="内容占位符 2"/>
          <p:cNvSpPr>
            <a:spLocks noGrp="1" noChangeArrowheads="1"/>
          </p:cNvSpPr>
          <p:nvPr>
            <p:ph idx="4294967295"/>
          </p:nvPr>
        </p:nvSpPr>
        <p:spPr/>
        <p:txBody>
          <a:bodyPr>
            <a:normAutofit fontScale="92500"/>
          </a:bodyPr>
          <a:lstStyle/>
          <a:p>
            <a:pPr>
              <a:lnSpc>
                <a:spcPct val="90000"/>
              </a:lnSpc>
            </a:pPr>
            <a:r>
              <a:rPr lang="zh-CN" altLang="en-US" smtClean="0">
                <a:ea typeface="宋体" panose="02010600030101010101" pitchFamily="2" charset="-122"/>
              </a:rPr>
              <a:t>在我们的测试计划中我们使用的都是</a:t>
            </a:r>
            <a:r>
              <a:rPr lang="en-US" altLang="zh-CN" smtClean="0"/>
              <a:t>HTTP</a:t>
            </a:r>
            <a:r>
              <a:rPr lang="zh-CN" altLang="en-US" smtClean="0">
                <a:ea typeface="宋体" panose="02010600030101010101" pitchFamily="2" charset="-122"/>
              </a:rPr>
              <a:t>请求，在</a:t>
            </a:r>
            <a:r>
              <a:rPr lang="en-US" altLang="zh-CN" smtClean="0"/>
              <a:t>HTTP</a:t>
            </a:r>
            <a:r>
              <a:rPr lang="zh-CN" altLang="en-US" smtClean="0">
                <a:ea typeface="宋体" panose="02010600030101010101" pitchFamily="2" charset="-122"/>
              </a:rPr>
              <a:t>请求中常常会提交一些参数，我们为了不想在每一次请求中都使用相同的参数值，就要想办法让每一次请求的参数的值都是不一样的，我们就需要进行参数化设置，这里我们介绍两种参数化设置的方法。</a:t>
            </a:r>
          </a:p>
          <a:p>
            <a:pPr>
              <a:lnSpc>
                <a:spcPct val="90000"/>
              </a:lnSpc>
              <a:buFont typeface="Wingdings" panose="05000000000000000000" pitchFamily="2" charset="2"/>
              <a:buNone/>
            </a:pPr>
            <a:r>
              <a:rPr lang="zh-CN" altLang="en-US" smtClean="0">
                <a:ea typeface="宋体" panose="02010600030101010101" pitchFamily="2" charset="-122"/>
              </a:rPr>
              <a:t>一种是利用函数助手中的</a:t>
            </a:r>
            <a:r>
              <a:rPr lang="en-US" altLang="zh-CN" smtClean="0"/>
              <a:t>_Random</a:t>
            </a:r>
            <a:r>
              <a:rPr lang="zh-CN" altLang="en-US" smtClean="0">
                <a:ea typeface="宋体" panose="02010600030101010101" pitchFamily="2" charset="-122"/>
              </a:rPr>
              <a:t>函数进行参数化设置；</a:t>
            </a:r>
          </a:p>
          <a:p>
            <a:pPr>
              <a:lnSpc>
                <a:spcPct val="90000"/>
              </a:lnSpc>
              <a:buFont typeface="Wingdings" panose="05000000000000000000" pitchFamily="2" charset="2"/>
              <a:buNone/>
            </a:pPr>
            <a:r>
              <a:rPr lang="zh-CN" altLang="en-US" smtClean="0">
                <a:ea typeface="宋体" panose="02010600030101010101" pitchFamily="2" charset="-122"/>
              </a:rPr>
              <a:t>一种是利用配置元件中的</a:t>
            </a:r>
            <a:r>
              <a:rPr lang="en-US" altLang="zh-CN" smtClean="0"/>
              <a:t>CSV Data Set Config</a:t>
            </a:r>
            <a:r>
              <a:rPr lang="zh-CN" altLang="en-US" smtClean="0">
                <a:ea typeface="宋体" panose="02010600030101010101" pitchFamily="2" charset="-122"/>
              </a:rPr>
              <a:t>进行参数化设置。</a:t>
            </a:r>
          </a:p>
          <a:p>
            <a:endParaRPr lang="zh-CN" altLang="en-US" smtClean="0">
              <a:ea typeface="宋体" panose="02010600030101010101" pitchFamily="2" charset="-122"/>
            </a:endParaRPr>
          </a:p>
        </p:txBody>
      </p:sp>
      <p:sp>
        <p:nvSpPr>
          <p:cNvPr id="5017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4130246862"/>
      </p:ext>
    </p:extLst>
  </p:cSld>
  <p:clrMapOvr>
    <a:masterClrMapping/>
  </p:clrMapOvr>
  <p:transition spd="slow">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标题 1"/>
          <p:cNvSpPr>
            <a:spLocks noGrp="1" noChangeArrowheads="1"/>
          </p:cNvSpPr>
          <p:nvPr>
            <p:ph type="title" idx="4294967295"/>
          </p:nvPr>
        </p:nvSpPr>
        <p:spPr/>
        <p:txBody>
          <a:bodyPr/>
          <a:lstStyle/>
          <a:p>
            <a:r>
              <a:rPr lang="zh-CN" altLang="en-US" smtClean="0">
                <a:ea typeface="宋体" panose="02010600030101010101" pitchFamily="2" charset="-122"/>
              </a:rPr>
              <a:t>参数化设置－函数助手</a:t>
            </a:r>
            <a:r>
              <a:rPr lang="en-US" altLang="zh-CN" smtClean="0"/>
              <a:t>(1)</a:t>
            </a:r>
            <a:endParaRPr lang="zh-CN" altLang="en-US" smtClean="0">
              <a:ea typeface="宋体" panose="02010600030101010101" pitchFamily="2" charset="-122"/>
            </a:endParaRPr>
          </a:p>
        </p:txBody>
      </p:sp>
      <p:sp>
        <p:nvSpPr>
          <p:cNvPr id="51202" name="内容占位符 2"/>
          <p:cNvSpPr>
            <a:spLocks noGrp="1" noChangeArrowheads="1"/>
          </p:cNvSpPr>
          <p:nvPr>
            <p:ph idx="4294967295"/>
          </p:nvPr>
        </p:nvSpPr>
        <p:spPr/>
        <p:txBody>
          <a:bodyPr/>
          <a:lstStyle/>
          <a:p>
            <a:r>
              <a:rPr lang="en-US" altLang="zh-CN" smtClean="0"/>
              <a:t>JMeter</a:t>
            </a:r>
            <a:r>
              <a:rPr lang="zh-CN" altLang="en-US" smtClean="0">
                <a:ea typeface="宋体" panose="02010600030101010101" pitchFamily="2" charset="-122"/>
              </a:rPr>
              <a:t>中有一个函数助手的功能，里面内置了多个函数，我们可以利用其中的</a:t>
            </a:r>
            <a:r>
              <a:rPr lang="en-US" altLang="zh-CN" smtClean="0"/>
              <a:t>_Random</a:t>
            </a:r>
            <a:r>
              <a:rPr lang="zh-CN" altLang="en-US" smtClean="0">
                <a:ea typeface="宋体" panose="02010600030101010101" pitchFamily="2" charset="-122"/>
              </a:rPr>
              <a:t>函数来进行请求中的参数化设置。</a:t>
            </a:r>
          </a:p>
          <a:p>
            <a:endParaRPr lang="zh-CN" altLang="en-US" smtClean="0">
              <a:ea typeface="宋体" panose="02010600030101010101" pitchFamily="2" charset="-122"/>
            </a:endParaRPr>
          </a:p>
        </p:txBody>
      </p:sp>
      <p:sp>
        <p:nvSpPr>
          <p:cNvPr id="5120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3708085834"/>
      </p:ext>
    </p:extLst>
  </p:cSld>
  <p:clrMapOvr>
    <a:masterClrMapping/>
  </p:clrMapOvr>
  <p:transition spd="slow">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标题 1"/>
          <p:cNvSpPr>
            <a:spLocks noGrp="1" noChangeArrowheads="1"/>
          </p:cNvSpPr>
          <p:nvPr>
            <p:ph type="title" idx="4294967295"/>
          </p:nvPr>
        </p:nvSpPr>
        <p:spPr/>
        <p:txBody>
          <a:bodyPr/>
          <a:lstStyle/>
          <a:p>
            <a:r>
              <a:rPr lang="zh-CN" altLang="en-US" smtClean="0">
                <a:ea typeface="宋体" panose="02010600030101010101" pitchFamily="2" charset="-122"/>
              </a:rPr>
              <a:t>参数化设置－函数助手</a:t>
            </a:r>
            <a:r>
              <a:rPr lang="en-US" altLang="zh-CN" smtClean="0"/>
              <a:t>(2)</a:t>
            </a:r>
            <a:endParaRPr lang="zh-CN" altLang="en-US" smtClean="0">
              <a:ea typeface="宋体" panose="02010600030101010101" pitchFamily="2" charset="-122"/>
            </a:endParaRPr>
          </a:p>
        </p:txBody>
      </p:sp>
      <p:sp>
        <p:nvSpPr>
          <p:cNvPr id="52226" name="内容占位符 2"/>
          <p:cNvSpPr>
            <a:spLocks noGrp="1" noChangeArrowheads="1"/>
          </p:cNvSpPr>
          <p:nvPr>
            <p:ph idx="4294967295"/>
          </p:nvPr>
        </p:nvSpPr>
        <p:spPr/>
        <p:txBody>
          <a:bodyPr/>
          <a:lstStyle/>
          <a:p>
            <a:endParaRPr lang="zh-CN" altLang="zh-CN" smtClean="0"/>
          </a:p>
        </p:txBody>
      </p:sp>
      <p:sp>
        <p:nvSpPr>
          <p:cNvPr id="5222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52228" name="Rectangle 3"/>
          <p:cNvSpPr txBox="1">
            <a:spLocks noRot="1" noChangeArrowheads="1"/>
          </p:cNvSpPr>
          <p:nvPr/>
        </p:nvSpPr>
        <p:spPr bwMode="auto">
          <a:xfrm>
            <a:off x="301625" y="1905000"/>
            <a:ext cx="2038350"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Clr>
                <a:schemeClr val="hlink"/>
              </a:buClr>
              <a:buFont typeface="Wingdings" panose="05000000000000000000" pitchFamily="2" charset="2"/>
              <a:buChar char="v"/>
            </a:pPr>
            <a:r>
              <a:rPr lang="zh-CN" altLang="en-US" sz="2800" b="1">
                <a:solidFill>
                  <a:schemeClr val="hlink"/>
                </a:solidFill>
              </a:rPr>
              <a:t>在</a:t>
            </a:r>
            <a:r>
              <a:rPr lang="en-US" altLang="zh-CN" sz="2800" b="1">
                <a:solidFill>
                  <a:schemeClr val="hlink"/>
                </a:solidFill>
                <a:latin typeface="Verdana" panose="020B0604030504040204" pitchFamily="34" charset="0"/>
              </a:rPr>
              <a:t>JMeter</a:t>
            </a:r>
            <a:r>
              <a:rPr lang="zh-CN" altLang="en-US" sz="2800" b="1">
                <a:solidFill>
                  <a:schemeClr val="hlink"/>
                </a:solidFill>
              </a:rPr>
              <a:t>中选择</a:t>
            </a:r>
            <a:r>
              <a:rPr lang="zh-CN" altLang="en-US" sz="2800" b="1">
                <a:solidFill>
                  <a:schemeClr val="hlink"/>
                </a:solidFill>
                <a:latin typeface="Verdana" panose="020B0604030504040204" pitchFamily="34" charset="0"/>
              </a:rPr>
              <a:t>“</a:t>
            </a:r>
            <a:r>
              <a:rPr lang="zh-CN" altLang="en-US" sz="2800" b="1">
                <a:solidFill>
                  <a:schemeClr val="hlink"/>
                </a:solidFill>
              </a:rPr>
              <a:t>选项－函数助手对话框</a:t>
            </a:r>
            <a:r>
              <a:rPr lang="zh-CN" altLang="en-US" sz="2800" b="1">
                <a:solidFill>
                  <a:schemeClr val="hlink"/>
                </a:solidFill>
                <a:latin typeface="Verdana" panose="020B0604030504040204" pitchFamily="34" charset="0"/>
              </a:rPr>
              <a:t>”</a:t>
            </a:r>
            <a:r>
              <a:rPr lang="zh-CN" altLang="en-US" sz="2800" b="1">
                <a:solidFill>
                  <a:schemeClr val="hlink"/>
                </a:solidFill>
              </a:rPr>
              <a:t>打开函数助手对话框。</a:t>
            </a:r>
          </a:p>
        </p:txBody>
      </p:sp>
      <p:pic>
        <p:nvPicPr>
          <p:cNvPr id="5222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488" y="1914525"/>
            <a:ext cx="3362325" cy="171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3716338"/>
            <a:ext cx="5565775" cy="255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5969039"/>
      </p:ext>
    </p:extLst>
  </p:cSld>
  <p:clrMapOvr>
    <a:masterClrMapping/>
  </p:clrMapOvr>
  <p:transition spd="slow">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标题 1"/>
          <p:cNvSpPr>
            <a:spLocks noGrp="1" noChangeArrowheads="1"/>
          </p:cNvSpPr>
          <p:nvPr>
            <p:ph type="title" idx="4294967295"/>
          </p:nvPr>
        </p:nvSpPr>
        <p:spPr/>
        <p:txBody>
          <a:bodyPr/>
          <a:lstStyle/>
          <a:p>
            <a:endParaRPr lang="zh-CN" altLang="zh-CN" smtClean="0"/>
          </a:p>
        </p:txBody>
      </p:sp>
      <p:sp>
        <p:nvSpPr>
          <p:cNvPr id="53250" name="内容占位符 2"/>
          <p:cNvSpPr>
            <a:spLocks noGrp="1" noChangeArrowheads="1"/>
          </p:cNvSpPr>
          <p:nvPr>
            <p:ph idx="4294967295"/>
          </p:nvPr>
        </p:nvSpPr>
        <p:spPr/>
        <p:txBody>
          <a:bodyPr/>
          <a:lstStyle/>
          <a:p>
            <a:endParaRPr lang="zh-CN" altLang="zh-CN" smtClean="0"/>
          </a:p>
        </p:txBody>
      </p:sp>
      <p:sp>
        <p:nvSpPr>
          <p:cNvPr id="53251"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53252" name="Rectangle 13"/>
          <p:cNvSpPr txBox="1">
            <a:spLocks noRot="1" noChangeArrowheads="1"/>
          </p:cNvSpPr>
          <p:nvPr/>
        </p:nvSpPr>
        <p:spPr bwMode="auto">
          <a:xfrm>
            <a:off x="323850" y="4005263"/>
            <a:ext cx="854075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选择一个功能</a:t>
            </a:r>
            <a:r>
              <a:rPr lang="en-US" altLang="zh-CN" b="1">
                <a:solidFill>
                  <a:schemeClr val="hlink"/>
                </a:solidFill>
                <a:latin typeface="Verdana" panose="020B0604030504040204" pitchFamily="34" charset="0"/>
              </a:rPr>
              <a:t>_Random</a:t>
            </a:r>
            <a:r>
              <a:rPr lang="zh-CN" altLang="en-US" b="1">
                <a:solidFill>
                  <a:schemeClr val="hlink"/>
                </a:solidFill>
              </a:rPr>
              <a:t>。</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设定最小值为</a:t>
            </a:r>
            <a:r>
              <a:rPr lang="en-US" altLang="zh-CN" b="1">
                <a:solidFill>
                  <a:schemeClr val="hlink"/>
                </a:solidFill>
                <a:latin typeface="Verdana" panose="020B0604030504040204" pitchFamily="34" charset="0"/>
              </a:rPr>
              <a:t>1</a:t>
            </a:r>
            <a:r>
              <a:rPr lang="zh-CN" altLang="en-US" b="1">
                <a:solidFill>
                  <a:schemeClr val="hlink"/>
                </a:solidFill>
              </a:rPr>
              <a:t>。</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设定最大值为</a:t>
            </a:r>
            <a:r>
              <a:rPr lang="en-US" altLang="zh-CN" b="1">
                <a:solidFill>
                  <a:schemeClr val="hlink"/>
                </a:solidFill>
                <a:latin typeface="Verdana" panose="020B0604030504040204" pitchFamily="34" charset="0"/>
              </a:rPr>
              <a:t>100</a:t>
            </a:r>
            <a:r>
              <a:rPr lang="zh-CN" altLang="en-US" b="1">
                <a:solidFill>
                  <a:schemeClr val="hlink"/>
                </a:solidFill>
              </a:rPr>
              <a:t>。</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函数名称设为</a:t>
            </a:r>
            <a:r>
              <a:rPr lang="en-US" altLang="zh-CN" b="1">
                <a:solidFill>
                  <a:schemeClr val="hlink"/>
                </a:solidFill>
                <a:latin typeface="Verdana" panose="020B0604030504040204" pitchFamily="34" charset="0"/>
              </a:rPr>
              <a:t>func1</a:t>
            </a:r>
            <a:r>
              <a:rPr lang="zh-CN" altLang="en-US" b="1">
                <a:solidFill>
                  <a:schemeClr val="hlink"/>
                </a:solidFill>
              </a:rPr>
              <a:t>。</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点击生成将生成一个引用字符串</a:t>
            </a:r>
            <a:r>
              <a:rPr lang="en-US" altLang="zh-CN" b="1">
                <a:solidFill>
                  <a:schemeClr val="hlink"/>
                </a:solidFill>
                <a:latin typeface="Verdana" panose="020B0604030504040204" pitchFamily="34" charset="0"/>
              </a:rPr>
              <a:t>${_Random(1,100,func1}</a:t>
            </a:r>
            <a:r>
              <a:rPr lang="zh-CN" altLang="en-US" b="1">
                <a:solidFill>
                  <a:schemeClr val="hlink"/>
                </a:solidFill>
              </a:rPr>
              <a:t>，在需要的请求参数中拷贝该字符串即可。</a:t>
            </a:r>
          </a:p>
          <a:p>
            <a:pPr eaLnBrk="0" hangingPunct="0">
              <a:lnSpc>
                <a:spcPct val="80000"/>
              </a:lnSpc>
              <a:spcBef>
                <a:spcPct val="20000"/>
              </a:spcBef>
              <a:buClr>
                <a:schemeClr val="hlink"/>
              </a:buClr>
              <a:buFont typeface="Wingdings" panose="05000000000000000000" pitchFamily="2" charset="2"/>
              <a:buChar char="v"/>
            </a:pPr>
            <a:r>
              <a:rPr lang="zh-CN" altLang="en-US" b="1">
                <a:solidFill>
                  <a:schemeClr val="hlink"/>
                </a:solidFill>
              </a:rPr>
              <a:t>其中函数名称用来在引用中作区别，即我们可以设定不同的名称在不同的地方引用同一个函数的功能。</a:t>
            </a:r>
          </a:p>
        </p:txBody>
      </p:sp>
      <p:pic>
        <p:nvPicPr>
          <p:cNvPr id="53253"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1484313"/>
            <a:ext cx="475297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899809"/>
      </p:ext>
    </p:extLst>
  </p:cSld>
  <p:clrMapOvr>
    <a:masterClrMapping/>
  </p:clrMapOvr>
  <p:transition spd="slow">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标题 1"/>
          <p:cNvSpPr>
            <a:spLocks noGrp="1" noChangeArrowheads="1"/>
          </p:cNvSpPr>
          <p:nvPr>
            <p:ph type="title" idx="4294967295"/>
          </p:nvPr>
        </p:nvSpPr>
        <p:spPr/>
        <p:txBody>
          <a:bodyPr/>
          <a:lstStyle/>
          <a:p>
            <a:endParaRPr lang="zh-CN" altLang="zh-CN" smtClean="0"/>
          </a:p>
        </p:txBody>
      </p:sp>
      <p:sp>
        <p:nvSpPr>
          <p:cNvPr id="54274"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54275" name="Rectangle 5"/>
          <p:cNvSpPr txBox="1">
            <a:spLocks noRot="1" noChangeArrowheads="1"/>
          </p:cNvSpPr>
          <p:nvPr/>
        </p:nvSpPr>
        <p:spPr bwMode="auto">
          <a:xfrm>
            <a:off x="222250" y="1136650"/>
            <a:ext cx="8540750" cy="236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Clr>
                <a:schemeClr val="hlink"/>
              </a:buClr>
              <a:buFont typeface="Wingdings" panose="05000000000000000000" pitchFamily="2" charset="2"/>
              <a:buChar char="v"/>
            </a:pPr>
            <a:r>
              <a:rPr lang="zh-CN" altLang="en-US" sz="2400" b="1">
                <a:solidFill>
                  <a:schemeClr val="hlink"/>
                </a:solidFill>
              </a:rPr>
              <a:t>例如：我们生成了两个串</a:t>
            </a:r>
            <a:r>
              <a:rPr lang="en-US" altLang="zh-CN" sz="2400" b="1">
                <a:solidFill>
                  <a:schemeClr val="hlink"/>
                </a:solidFill>
                <a:latin typeface="Verdana" panose="020B0604030504040204" pitchFamily="34" charset="0"/>
              </a:rPr>
              <a:t>${_Random(1,100,func1)}</a:t>
            </a:r>
            <a:r>
              <a:rPr lang="zh-CN" altLang="en-US" sz="2400" b="1">
                <a:solidFill>
                  <a:schemeClr val="hlink"/>
                </a:solidFill>
              </a:rPr>
              <a:t>、 </a:t>
            </a:r>
            <a:r>
              <a:rPr lang="en-US" altLang="zh-CN" sz="2400" b="1">
                <a:solidFill>
                  <a:schemeClr val="hlink"/>
                </a:solidFill>
                <a:latin typeface="Verdana" panose="020B0604030504040204" pitchFamily="34" charset="0"/>
              </a:rPr>
              <a:t>${_Random(1,100,func2)}</a:t>
            </a:r>
            <a:r>
              <a:rPr lang="zh-CN" altLang="en-US" sz="2400" b="1">
                <a:solidFill>
                  <a:schemeClr val="hlink"/>
                </a:solidFill>
              </a:rPr>
              <a:t>，在添加图书的请求中，我们在</a:t>
            </a:r>
            <a:r>
              <a:rPr lang="en-US" altLang="zh-CN" sz="2400" b="1">
                <a:solidFill>
                  <a:schemeClr val="hlink"/>
                </a:solidFill>
                <a:latin typeface="Verdana" panose="020B0604030504040204" pitchFamily="34" charset="0"/>
              </a:rPr>
              <a:t>bookName</a:t>
            </a:r>
            <a:r>
              <a:rPr lang="zh-CN" altLang="en-US" sz="2400" b="1">
                <a:solidFill>
                  <a:schemeClr val="hlink"/>
                </a:solidFill>
              </a:rPr>
              <a:t>的参数值中引用</a:t>
            </a:r>
            <a:r>
              <a:rPr lang="en-US" altLang="zh-CN" sz="2400" b="1">
                <a:solidFill>
                  <a:schemeClr val="hlink"/>
                </a:solidFill>
                <a:latin typeface="Verdana" panose="020B0604030504040204" pitchFamily="34" charset="0"/>
              </a:rPr>
              <a:t>${_Random(1,100,func1)}</a:t>
            </a:r>
            <a:r>
              <a:rPr lang="zh-CN" altLang="en-US" sz="2400" b="1">
                <a:solidFill>
                  <a:schemeClr val="hlink"/>
                </a:solidFill>
              </a:rPr>
              <a:t>，在</a:t>
            </a:r>
            <a:r>
              <a:rPr lang="en-US" altLang="zh-CN" sz="2400" b="1">
                <a:solidFill>
                  <a:schemeClr val="hlink"/>
                </a:solidFill>
                <a:latin typeface="Verdana" panose="020B0604030504040204" pitchFamily="34" charset="0"/>
              </a:rPr>
              <a:t>bookConcern</a:t>
            </a:r>
            <a:r>
              <a:rPr lang="zh-CN" altLang="en-US" sz="2400" b="1">
                <a:solidFill>
                  <a:schemeClr val="hlink"/>
                </a:solidFill>
              </a:rPr>
              <a:t>的参数值中应用</a:t>
            </a:r>
            <a:r>
              <a:rPr lang="en-US" altLang="zh-CN" sz="2400" b="1">
                <a:solidFill>
                  <a:schemeClr val="hlink"/>
                </a:solidFill>
                <a:latin typeface="Verdana" panose="020B0604030504040204" pitchFamily="34" charset="0"/>
              </a:rPr>
              <a:t>${_Random(1,100,func2)}</a:t>
            </a:r>
            <a:r>
              <a:rPr lang="zh-CN" altLang="en-US" sz="2400" b="1">
                <a:solidFill>
                  <a:schemeClr val="hlink"/>
                </a:solidFill>
              </a:rPr>
              <a:t>，见截图，这样测试运行时不同的线程将产生不同的</a:t>
            </a:r>
            <a:r>
              <a:rPr lang="en-US" altLang="zh-CN" sz="2400" b="1">
                <a:solidFill>
                  <a:schemeClr val="hlink"/>
                </a:solidFill>
                <a:latin typeface="Verdana" panose="020B0604030504040204" pitchFamily="34" charset="0"/>
              </a:rPr>
              <a:t>bookName</a:t>
            </a:r>
            <a:r>
              <a:rPr lang="zh-CN" altLang="en-US" sz="2400" b="1">
                <a:solidFill>
                  <a:schemeClr val="hlink"/>
                </a:solidFill>
              </a:rPr>
              <a:t>和</a:t>
            </a:r>
            <a:r>
              <a:rPr lang="en-US" altLang="zh-CN" sz="2400" b="1">
                <a:solidFill>
                  <a:schemeClr val="hlink"/>
                </a:solidFill>
                <a:latin typeface="Verdana" panose="020B0604030504040204" pitchFamily="34" charset="0"/>
              </a:rPr>
              <a:t>bookConcern</a:t>
            </a:r>
            <a:r>
              <a:rPr lang="zh-CN" altLang="en-US" sz="2400" b="1">
                <a:solidFill>
                  <a:schemeClr val="hlink"/>
                </a:solidFill>
              </a:rPr>
              <a:t>。</a:t>
            </a:r>
          </a:p>
        </p:txBody>
      </p:sp>
      <p:pic>
        <p:nvPicPr>
          <p:cNvPr id="5427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114800"/>
            <a:ext cx="7921625"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8360910"/>
      </p:ext>
    </p:extLst>
  </p:cSld>
  <p:clrMapOvr>
    <a:masterClrMapping/>
  </p:clrMapOvr>
  <p:transition spd="slow">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标题 1"/>
          <p:cNvSpPr>
            <a:spLocks noGrp="1" noChangeArrowheads="1"/>
          </p:cNvSpPr>
          <p:nvPr>
            <p:ph type="title" idx="4294967295"/>
          </p:nvPr>
        </p:nvSpPr>
        <p:spPr/>
        <p:txBody>
          <a:bodyPr/>
          <a:lstStyle/>
          <a:p>
            <a:r>
              <a:rPr lang="en-US" altLang="zh-CN" smtClean="0"/>
              <a:t>CSV Data Set Config(1)</a:t>
            </a:r>
            <a:endParaRPr lang="zh-CN" altLang="en-US" smtClean="0">
              <a:ea typeface="宋体" panose="02010600030101010101" pitchFamily="2" charset="-122"/>
            </a:endParaRPr>
          </a:p>
        </p:txBody>
      </p:sp>
      <p:sp>
        <p:nvSpPr>
          <p:cNvPr id="55298" name="内容占位符 2"/>
          <p:cNvSpPr>
            <a:spLocks noGrp="1" noChangeArrowheads="1"/>
          </p:cNvSpPr>
          <p:nvPr>
            <p:ph idx="4294967295"/>
          </p:nvPr>
        </p:nvSpPr>
        <p:spPr>
          <a:xfrm>
            <a:off x="0" y="1447800"/>
            <a:ext cx="5486400" cy="5105400"/>
          </a:xfrm>
        </p:spPr>
        <p:txBody>
          <a:bodyPr/>
          <a:lstStyle/>
          <a:p>
            <a:pPr indent="0">
              <a:lnSpc>
                <a:spcPct val="90000"/>
              </a:lnSpc>
              <a:spcBef>
                <a:spcPct val="0"/>
              </a:spcBef>
            </a:pPr>
            <a:r>
              <a:rPr lang="zh-CN" altLang="en-US" sz="2200" smtClean="0">
                <a:latin typeface="宋体" panose="02010600030101010101" pitchFamily="2" charset="-122"/>
                <a:ea typeface="宋体" panose="02010600030101010101" pitchFamily="2" charset="-122"/>
              </a:rPr>
              <a:t>在线程组上点击右键选择添加－配置元件－</a:t>
            </a:r>
            <a:r>
              <a:rPr lang="en-US" altLang="zh-CN" sz="2200" smtClean="0">
                <a:latin typeface="宋体" panose="02010600030101010101" pitchFamily="2" charset="-122"/>
                <a:ea typeface="宋体" panose="02010600030101010101" pitchFamily="2" charset="-122"/>
              </a:rPr>
              <a:t>CSV Data Set Config</a:t>
            </a:r>
            <a:r>
              <a:rPr lang="zh-CN" altLang="en-US" sz="2200" smtClean="0">
                <a:latin typeface="宋体" panose="02010600030101010101" pitchFamily="2" charset="-122"/>
                <a:ea typeface="宋体" panose="02010600030101010101" pitchFamily="2" charset="-122"/>
              </a:rPr>
              <a:t>，打开</a:t>
            </a:r>
            <a:r>
              <a:rPr lang="en-US" altLang="zh-CN" sz="2200" smtClean="0">
                <a:latin typeface="宋体" panose="02010600030101010101" pitchFamily="2" charset="-122"/>
                <a:ea typeface="宋体" panose="02010600030101010101" pitchFamily="2" charset="-122"/>
              </a:rPr>
              <a:t>CSV Data Set Config</a:t>
            </a:r>
            <a:r>
              <a:rPr lang="zh-CN" altLang="en-US" sz="2200" smtClean="0">
                <a:latin typeface="宋体" panose="02010600030101010101" pitchFamily="2" charset="-122"/>
                <a:ea typeface="宋体" panose="02010600030101010101" pitchFamily="2" charset="-122"/>
              </a:rPr>
              <a:t>。</a:t>
            </a:r>
          </a:p>
          <a:p>
            <a:pPr indent="0">
              <a:lnSpc>
                <a:spcPct val="90000"/>
              </a:lnSpc>
              <a:spcBef>
                <a:spcPct val="0"/>
              </a:spcBef>
            </a:pPr>
            <a:r>
              <a:rPr lang="en-US" altLang="zh-CN" sz="2200" smtClean="0">
                <a:latin typeface="宋体" panose="02010600030101010101" pitchFamily="2" charset="-122"/>
                <a:ea typeface="宋体" panose="02010600030101010101" pitchFamily="2" charset="-122"/>
              </a:rPr>
              <a:t>Filename</a:t>
            </a:r>
            <a:r>
              <a:rPr lang="zh-CN" altLang="en-US" sz="2200" smtClean="0">
                <a:latin typeface="宋体" panose="02010600030101010101" pitchFamily="2" charset="-122"/>
                <a:ea typeface="宋体" panose="02010600030101010101" pitchFamily="2" charset="-122"/>
              </a:rPr>
              <a:t>文件名：即参数化要引用的文件名。这里是</a:t>
            </a:r>
            <a:r>
              <a:rPr lang="en-US" altLang="zh-CN" sz="2200" smtClean="0">
                <a:latin typeface="宋体" panose="02010600030101010101" pitchFamily="2" charset="-122"/>
                <a:ea typeface="宋体" panose="02010600030101010101" pitchFamily="2" charset="-122"/>
              </a:rPr>
              <a:t>d:\number.txt</a:t>
            </a:r>
          </a:p>
          <a:p>
            <a:pPr indent="0">
              <a:lnSpc>
                <a:spcPct val="90000"/>
              </a:lnSpc>
              <a:spcBef>
                <a:spcPct val="0"/>
              </a:spcBef>
            </a:pPr>
            <a:r>
              <a:rPr lang="en-US" altLang="zh-CN" sz="2200" smtClean="0">
                <a:latin typeface="宋体" panose="02010600030101010101" pitchFamily="2" charset="-122"/>
                <a:ea typeface="宋体" panose="02010600030101010101" pitchFamily="2" charset="-122"/>
              </a:rPr>
              <a:t>File encoding</a:t>
            </a:r>
            <a:r>
              <a:rPr lang="zh-CN" altLang="en-US" sz="2200" smtClean="0">
                <a:latin typeface="宋体" panose="02010600030101010101" pitchFamily="2" charset="-122"/>
                <a:ea typeface="宋体" panose="02010600030101010101" pitchFamily="2" charset="-122"/>
              </a:rPr>
              <a:t>文件编码：可以不填。</a:t>
            </a:r>
          </a:p>
          <a:p>
            <a:pPr indent="0">
              <a:lnSpc>
                <a:spcPct val="90000"/>
              </a:lnSpc>
              <a:spcBef>
                <a:spcPct val="0"/>
              </a:spcBef>
            </a:pPr>
            <a:r>
              <a:rPr lang="en-US" altLang="zh-CN" sz="2200" smtClean="0">
                <a:latin typeface="宋体" panose="02010600030101010101" pitchFamily="2" charset="-122"/>
                <a:ea typeface="宋体" panose="02010600030101010101" pitchFamily="2" charset="-122"/>
              </a:rPr>
              <a:t>Variable Names(comma-delimited)</a:t>
            </a:r>
            <a:r>
              <a:rPr lang="zh-CN" altLang="en-US" sz="2200" smtClean="0">
                <a:latin typeface="宋体" panose="02010600030101010101" pitchFamily="2" charset="-122"/>
                <a:ea typeface="宋体" panose="02010600030101010101" pitchFamily="2" charset="-122"/>
              </a:rPr>
              <a:t>变量名</a:t>
            </a:r>
            <a:r>
              <a:rPr lang="en-US" altLang="zh-CN" sz="2200" smtClean="0">
                <a:latin typeface="宋体" panose="02010600030101010101" pitchFamily="2" charset="-122"/>
                <a:ea typeface="宋体" panose="02010600030101010101" pitchFamily="2" charset="-122"/>
              </a:rPr>
              <a:t>(</a:t>
            </a:r>
            <a:r>
              <a:rPr lang="zh-CN" altLang="en-US" sz="2200" smtClean="0">
                <a:latin typeface="宋体" panose="02010600030101010101" pitchFamily="2" charset="-122"/>
                <a:ea typeface="宋体" panose="02010600030101010101" pitchFamily="2" charset="-122"/>
              </a:rPr>
              <a:t>用逗号分割</a:t>
            </a:r>
            <a:r>
              <a:rPr lang="en-US" altLang="zh-CN" sz="2200" smtClean="0">
                <a:latin typeface="宋体" panose="02010600030101010101" pitchFamily="2" charset="-122"/>
                <a:ea typeface="宋体" panose="02010600030101010101" pitchFamily="2" charset="-122"/>
              </a:rPr>
              <a:t>)</a:t>
            </a:r>
            <a:r>
              <a:rPr lang="zh-CN" altLang="en-US" sz="2200" smtClean="0">
                <a:latin typeface="宋体" panose="02010600030101010101" pitchFamily="2" charset="-122"/>
                <a:ea typeface="宋体" panose="02010600030101010101" pitchFamily="2" charset="-122"/>
              </a:rPr>
              <a:t>：多个变量可以引用同一个文件，用逗号分割。这里是</a:t>
            </a:r>
            <a:r>
              <a:rPr lang="en-US" altLang="zh-CN" sz="2200" smtClean="0">
                <a:latin typeface="宋体" panose="02010600030101010101" pitchFamily="2" charset="-122"/>
                <a:ea typeface="宋体" panose="02010600030101010101" pitchFamily="2" charset="-122"/>
              </a:rPr>
              <a:t>num1</a:t>
            </a:r>
            <a:r>
              <a:rPr lang="zh-CN" altLang="en-US" sz="2200" smtClean="0">
                <a:latin typeface="宋体" panose="02010600030101010101" pitchFamily="2" charset="-122"/>
                <a:ea typeface="宋体" panose="02010600030101010101" pitchFamily="2" charset="-122"/>
              </a:rPr>
              <a:t>，</a:t>
            </a:r>
            <a:r>
              <a:rPr lang="en-US" altLang="zh-CN" sz="2200" smtClean="0">
                <a:latin typeface="宋体" panose="02010600030101010101" pitchFamily="2" charset="-122"/>
                <a:ea typeface="宋体" panose="02010600030101010101" pitchFamily="2" charset="-122"/>
              </a:rPr>
              <a:t>num2</a:t>
            </a:r>
          </a:p>
          <a:p>
            <a:pPr indent="0">
              <a:lnSpc>
                <a:spcPct val="90000"/>
              </a:lnSpc>
              <a:spcBef>
                <a:spcPct val="0"/>
              </a:spcBef>
            </a:pPr>
            <a:r>
              <a:rPr lang="en-US" altLang="zh-CN" sz="2200" smtClean="0">
                <a:latin typeface="宋体" panose="02010600030101010101" pitchFamily="2" charset="-122"/>
                <a:ea typeface="宋体" panose="02010600030101010101" pitchFamily="2" charset="-122"/>
              </a:rPr>
              <a:t>Delimiter(use ‘\t’ for tab)</a:t>
            </a:r>
            <a:r>
              <a:rPr lang="zh-CN" altLang="en-US" sz="2200" smtClean="0">
                <a:latin typeface="宋体" panose="02010600030101010101" pitchFamily="2" charset="-122"/>
                <a:ea typeface="宋体" panose="02010600030101010101" pitchFamily="2" charset="-122"/>
              </a:rPr>
              <a:t>：参数文件中多个变量值的分隔符，</a:t>
            </a:r>
            <a:r>
              <a:rPr lang="en-US" altLang="zh-CN" sz="2200" smtClean="0">
                <a:latin typeface="宋体" panose="02010600030101010101" pitchFamily="2" charset="-122"/>
                <a:ea typeface="宋体" panose="02010600030101010101" pitchFamily="2" charset="-122"/>
              </a:rPr>
              <a:t>\t</a:t>
            </a:r>
            <a:r>
              <a:rPr lang="zh-CN" altLang="en-US" sz="2200" smtClean="0">
                <a:latin typeface="宋体" panose="02010600030101010101" pitchFamily="2" charset="-122"/>
                <a:ea typeface="宋体" panose="02010600030101010101" pitchFamily="2" charset="-122"/>
              </a:rPr>
              <a:t>表示用</a:t>
            </a:r>
            <a:r>
              <a:rPr lang="en-US" altLang="zh-CN" sz="2200" smtClean="0">
                <a:latin typeface="宋体" panose="02010600030101010101" pitchFamily="2" charset="-122"/>
                <a:ea typeface="宋体" panose="02010600030101010101" pitchFamily="2" charset="-122"/>
              </a:rPr>
              <a:t>tab</a:t>
            </a:r>
            <a:r>
              <a:rPr lang="zh-CN" altLang="en-US" sz="2200" smtClean="0">
                <a:latin typeface="宋体" panose="02010600030101010101" pitchFamily="2" charset="-122"/>
                <a:ea typeface="宋体" panose="02010600030101010101" pitchFamily="2" charset="-122"/>
              </a:rPr>
              <a:t>键分割，默认是逗号。</a:t>
            </a:r>
          </a:p>
          <a:p>
            <a:pPr indent="0">
              <a:lnSpc>
                <a:spcPct val="90000"/>
              </a:lnSpc>
              <a:spcBef>
                <a:spcPct val="0"/>
              </a:spcBef>
            </a:pPr>
            <a:r>
              <a:rPr lang="en-US" altLang="zh-CN" sz="2200" smtClean="0">
                <a:latin typeface="宋体" panose="02010600030101010101" pitchFamily="2" charset="-122"/>
                <a:ea typeface="宋体" panose="02010600030101010101" pitchFamily="2" charset="-122"/>
              </a:rPr>
              <a:t>Recycle on EOF?</a:t>
            </a:r>
            <a:r>
              <a:rPr lang="zh-CN" altLang="en-US" sz="2200" smtClean="0">
                <a:latin typeface="宋体" panose="02010600030101010101" pitchFamily="2" charset="-122"/>
                <a:ea typeface="宋体" panose="02010600030101010101" pitchFamily="2" charset="-122"/>
              </a:rPr>
              <a:t>：结束后是否循环？默认是</a:t>
            </a:r>
            <a:r>
              <a:rPr lang="en-US" altLang="zh-CN" sz="2200" smtClean="0">
                <a:latin typeface="宋体" panose="02010600030101010101" pitchFamily="2" charset="-122"/>
                <a:ea typeface="宋体" panose="02010600030101010101" pitchFamily="2" charset="-122"/>
              </a:rPr>
              <a:t>True.</a:t>
            </a:r>
          </a:p>
          <a:p>
            <a:pPr indent="0">
              <a:lnSpc>
                <a:spcPct val="90000"/>
              </a:lnSpc>
              <a:spcBef>
                <a:spcPct val="0"/>
              </a:spcBef>
            </a:pPr>
            <a:r>
              <a:rPr lang="en-US" altLang="zh-CN" sz="2200" smtClean="0">
                <a:latin typeface="宋体" panose="02010600030101010101" pitchFamily="2" charset="-122"/>
                <a:ea typeface="宋体" panose="02010600030101010101" pitchFamily="2" charset="-122"/>
              </a:rPr>
              <a:t>Number.txt</a:t>
            </a:r>
            <a:r>
              <a:rPr lang="zh-CN" altLang="en-US" sz="2200" smtClean="0">
                <a:latin typeface="宋体" panose="02010600030101010101" pitchFamily="2" charset="-122"/>
                <a:ea typeface="宋体" panose="02010600030101010101" pitchFamily="2" charset="-122"/>
              </a:rPr>
              <a:t>文件内容见截图。</a:t>
            </a:r>
          </a:p>
        </p:txBody>
      </p:sp>
      <p:sp>
        <p:nvSpPr>
          <p:cNvPr id="5529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5530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371600"/>
            <a:ext cx="36322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3213" y="4094163"/>
            <a:ext cx="1701800"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7700514"/>
      </p:ext>
    </p:extLst>
  </p:cSld>
  <p:clrMapOvr>
    <a:masterClrMapping/>
  </p:clrMapOvr>
  <p:transition spd="slow">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标题 1"/>
          <p:cNvSpPr>
            <a:spLocks noGrp="1" noChangeArrowheads="1"/>
          </p:cNvSpPr>
          <p:nvPr>
            <p:ph type="title" idx="4294967295"/>
          </p:nvPr>
        </p:nvSpPr>
        <p:spPr/>
        <p:txBody>
          <a:bodyPr/>
          <a:lstStyle/>
          <a:p>
            <a:endParaRPr lang="zh-CN" altLang="zh-CN" smtClean="0"/>
          </a:p>
        </p:txBody>
      </p:sp>
      <p:sp>
        <p:nvSpPr>
          <p:cNvPr id="56322" name="内容占位符 2"/>
          <p:cNvSpPr>
            <a:spLocks noGrp="1" noChangeArrowheads="1"/>
          </p:cNvSpPr>
          <p:nvPr>
            <p:ph idx="4294967295"/>
          </p:nvPr>
        </p:nvSpPr>
        <p:spPr>
          <a:xfrm>
            <a:off x="457200" y="1447800"/>
            <a:ext cx="8229600" cy="2286000"/>
          </a:xfrm>
        </p:spPr>
        <p:txBody>
          <a:bodyPr>
            <a:normAutofit lnSpcReduction="10000"/>
          </a:bodyPr>
          <a:lstStyle/>
          <a:p>
            <a:r>
              <a:rPr lang="zh-CN" altLang="en-US" smtClean="0">
                <a:ea typeface="宋体" panose="02010600030101010101" pitchFamily="2" charset="-122"/>
              </a:rPr>
              <a:t>在添加图书的请求中，我们在</a:t>
            </a:r>
            <a:r>
              <a:rPr lang="en-US" altLang="zh-CN" smtClean="0"/>
              <a:t>bookName</a:t>
            </a:r>
            <a:r>
              <a:rPr lang="zh-CN" altLang="en-US" smtClean="0">
                <a:ea typeface="宋体" panose="02010600030101010101" pitchFamily="2" charset="-122"/>
              </a:rPr>
              <a:t>的参数值中引用</a:t>
            </a:r>
            <a:r>
              <a:rPr lang="en-US" altLang="zh-CN" smtClean="0"/>
              <a:t>${num1}</a:t>
            </a:r>
            <a:r>
              <a:rPr lang="zh-CN" altLang="en-US" smtClean="0">
                <a:ea typeface="宋体" panose="02010600030101010101" pitchFamily="2" charset="-122"/>
              </a:rPr>
              <a:t>，在</a:t>
            </a:r>
            <a:r>
              <a:rPr lang="en-US" altLang="zh-CN" smtClean="0"/>
              <a:t>bookConcern</a:t>
            </a:r>
            <a:r>
              <a:rPr lang="zh-CN" altLang="en-US" smtClean="0">
                <a:ea typeface="宋体" panose="02010600030101010101" pitchFamily="2" charset="-122"/>
              </a:rPr>
              <a:t>的参数值中应用</a:t>
            </a:r>
            <a:r>
              <a:rPr lang="en-US" altLang="zh-CN" smtClean="0"/>
              <a:t>${num2}</a:t>
            </a:r>
            <a:r>
              <a:rPr lang="zh-CN" altLang="en-US" smtClean="0">
                <a:ea typeface="宋体" panose="02010600030101010101" pitchFamily="2" charset="-122"/>
              </a:rPr>
              <a:t>，见截图，这样测试运行时不同的线程将产生不同的</a:t>
            </a:r>
            <a:r>
              <a:rPr lang="en-US" altLang="zh-CN" smtClean="0"/>
              <a:t>bookName</a:t>
            </a:r>
            <a:r>
              <a:rPr lang="zh-CN" altLang="en-US" smtClean="0">
                <a:ea typeface="宋体" panose="02010600030101010101" pitchFamily="2" charset="-122"/>
              </a:rPr>
              <a:t>和</a:t>
            </a:r>
            <a:r>
              <a:rPr lang="en-US" altLang="zh-CN" smtClean="0"/>
              <a:t>bookConcern</a:t>
            </a:r>
            <a:endParaRPr lang="zh-CN" altLang="en-US" smtClean="0">
              <a:ea typeface="宋体" panose="02010600030101010101" pitchFamily="2" charset="-122"/>
            </a:endParaRPr>
          </a:p>
        </p:txBody>
      </p:sp>
      <p:sp>
        <p:nvSpPr>
          <p:cNvPr id="5632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5632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886200"/>
            <a:ext cx="787400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8758707"/>
      </p:ext>
    </p:extLst>
  </p:cSld>
  <p:clrMapOvr>
    <a:masterClrMapping/>
  </p:clrMapOvr>
  <p:transition spd="slow">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标题 1"/>
          <p:cNvSpPr>
            <a:spLocks noGrp="1" noChangeArrowheads="1"/>
          </p:cNvSpPr>
          <p:nvPr>
            <p:ph type="title" idx="4294967295"/>
          </p:nvPr>
        </p:nvSpPr>
        <p:spPr/>
        <p:txBody>
          <a:bodyPr/>
          <a:lstStyle/>
          <a:p>
            <a:r>
              <a:rPr lang="zh-CN" altLang="en-US" smtClean="0">
                <a:ea typeface="宋体" panose="02010600030101010101" pitchFamily="2" charset="-122"/>
              </a:rPr>
              <a:t>动态数据关联</a:t>
            </a:r>
          </a:p>
        </p:txBody>
      </p:sp>
      <p:sp>
        <p:nvSpPr>
          <p:cNvPr id="57346" name="内容占位符 2"/>
          <p:cNvSpPr>
            <a:spLocks noGrp="1" noChangeArrowheads="1"/>
          </p:cNvSpPr>
          <p:nvPr>
            <p:ph idx="4294967295"/>
          </p:nvPr>
        </p:nvSpPr>
        <p:spPr/>
        <p:txBody>
          <a:bodyPr>
            <a:normAutofit lnSpcReduction="10000"/>
          </a:bodyPr>
          <a:lstStyle/>
          <a:p>
            <a:pPr>
              <a:lnSpc>
                <a:spcPct val="90000"/>
              </a:lnSpc>
            </a:pPr>
            <a:r>
              <a:rPr lang="zh-CN" altLang="en-US" smtClean="0">
                <a:ea typeface="宋体" panose="02010600030101010101" pitchFamily="2" charset="-122"/>
              </a:rPr>
              <a:t>在</a:t>
            </a:r>
            <a:r>
              <a:rPr lang="en-US" altLang="zh-CN" smtClean="0"/>
              <a:t>HTTP</a:t>
            </a:r>
            <a:r>
              <a:rPr lang="zh-CN" altLang="en-US" smtClean="0">
                <a:ea typeface="宋体" panose="02010600030101010101" pitchFamily="2" charset="-122"/>
              </a:rPr>
              <a:t>请求的参数中经常会遇到一些参数的值是从服务器相应的动态数据，这些数据需要进行关联才能使得每一次请求都能成功得被服务器接受，在</a:t>
            </a:r>
            <a:r>
              <a:rPr lang="en-US" altLang="zh-CN" smtClean="0"/>
              <a:t>JMeter</a:t>
            </a:r>
            <a:r>
              <a:rPr lang="zh-CN" altLang="en-US" smtClean="0">
                <a:ea typeface="宋体" panose="02010600030101010101" pitchFamily="2" charset="-122"/>
              </a:rPr>
              <a:t>中采用正则表达式提取器来获取这些动态的数据。</a:t>
            </a:r>
          </a:p>
          <a:p>
            <a:pPr>
              <a:lnSpc>
                <a:spcPct val="90000"/>
              </a:lnSpc>
            </a:pPr>
            <a:r>
              <a:rPr lang="zh-CN" altLang="en-US" smtClean="0">
                <a:ea typeface="宋体" panose="02010600030101010101" pitchFamily="2" charset="-122"/>
              </a:rPr>
              <a:t>正则表达式允许用户从服务器响应中获取数据，作为一个后置处理器，正则表达式提取器会在每一个请求执行后再执行，正则表达式提取请求的参数值，产生模板字符串，并将结果保存到给出的变量中。</a:t>
            </a:r>
          </a:p>
          <a:p>
            <a:endParaRPr lang="zh-CN" altLang="en-US" smtClean="0">
              <a:ea typeface="宋体" panose="02010600030101010101" pitchFamily="2" charset="-122"/>
            </a:endParaRPr>
          </a:p>
        </p:txBody>
      </p:sp>
      <p:sp>
        <p:nvSpPr>
          <p:cNvPr id="5734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1634339595"/>
      </p:ext>
    </p:extLst>
  </p:cSld>
  <p:clrMapOvr>
    <a:masterClrMapping/>
  </p:clrMapOvr>
  <p:transition spd="slow">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标题 1"/>
          <p:cNvSpPr>
            <a:spLocks noGrp="1" noChangeArrowheads="1"/>
          </p:cNvSpPr>
          <p:nvPr>
            <p:ph type="title" idx="4294967295"/>
          </p:nvPr>
        </p:nvSpPr>
        <p:spPr/>
        <p:txBody>
          <a:bodyPr/>
          <a:lstStyle/>
          <a:p>
            <a:r>
              <a:rPr lang="zh-CN" altLang="en-US" smtClean="0">
                <a:ea typeface="宋体" panose="02010600030101010101" pitchFamily="2" charset="-122"/>
              </a:rPr>
              <a:t>正则表达式提取器</a:t>
            </a:r>
          </a:p>
        </p:txBody>
      </p:sp>
      <p:sp>
        <p:nvSpPr>
          <p:cNvPr id="58370"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58371" name="Rectangle 3"/>
          <p:cNvSpPr txBox="1">
            <a:spLocks noRot="1" noChangeArrowheads="1"/>
          </p:cNvSpPr>
          <p:nvPr/>
        </p:nvSpPr>
        <p:spPr bwMode="auto">
          <a:xfrm>
            <a:off x="301625" y="1524000"/>
            <a:ext cx="8540750"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20000"/>
              </a:spcBef>
              <a:buClr>
                <a:schemeClr val="hlink"/>
              </a:buClr>
              <a:buFont typeface="Wingdings" panose="05000000000000000000" pitchFamily="2" charset="2"/>
              <a:buChar char="v"/>
            </a:pPr>
            <a:r>
              <a:rPr lang="zh-CN" altLang="en-US" sz="2000" b="1">
                <a:solidFill>
                  <a:schemeClr val="hlink"/>
                </a:solidFill>
              </a:rPr>
              <a:t>在</a:t>
            </a:r>
            <a:r>
              <a:rPr lang="en-US" altLang="zh-CN" sz="2000" b="1">
                <a:solidFill>
                  <a:schemeClr val="hlink"/>
                </a:solidFill>
                <a:latin typeface="Verdana" panose="020B0604030504040204" pitchFamily="34" charset="0"/>
              </a:rPr>
              <a:t>HTTP</a:t>
            </a:r>
            <a:r>
              <a:rPr lang="zh-CN" altLang="en-US" sz="2000" b="1">
                <a:solidFill>
                  <a:schemeClr val="hlink"/>
                </a:solidFill>
              </a:rPr>
              <a:t>请求的参数中经常会遇到一些参数的值是从服务器相应的动态数据，这些数据需要进行关联才能使得每一次请求都能成功得被服务器接受，在</a:t>
            </a:r>
            <a:r>
              <a:rPr lang="en-US" altLang="zh-CN" sz="2000" b="1">
                <a:solidFill>
                  <a:schemeClr val="hlink"/>
                </a:solidFill>
                <a:latin typeface="Verdana" panose="020B0604030504040204" pitchFamily="34" charset="0"/>
              </a:rPr>
              <a:t>JMeter</a:t>
            </a:r>
            <a:r>
              <a:rPr lang="zh-CN" altLang="en-US" sz="2000" b="1">
                <a:solidFill>
                  <a:schemeClr val="hlink"/>
                </a:solidFill>
              </a:rPr>
              <a:t>中采用正则表达式提取器来获取这些动态的数据。比如我们想要获得从服务器相应的</a:t>
            </a:r>
            <a:r>
              <a:rPr lang="en-US" altLang="zh-CN" sz="2000" b="1">
                <a:solidFill>
                  <a:schemeClr val="hlink"/>
                </a:solidFill>
                <a:latin typeface="Verdana" panose="020B0604030504040204" pitchFamily="34" charset="0"/>
              </a:rPr>
              <a:t>TOKEN</a:t>
            </a:r>
            <a:r>
              <a:rPr lang="zh-CN" altLang="en-US" sz="2000" b="1">
                <a:solidFill>
                  <a:schemeClr val="hlink"/>
                </a:solidFill>
              </a:rPr>
              <a:t>，就可以使用下面的正则表达式提取器。</a:t>
            </a:r>
          </a:p>
        </p:txBody>
      </p:sp>
      <p:pic>
        <p:nvPicPr>
          <p:cNvPr id="5837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3192463"/>
            <a:ext cx="518477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6132772"/>
      </p:ext>
    </p:extLst>
  </p:cSld>
  <p:clrMapOvr>
    <a:masterClrMapping/>
  </p:clrMapOvr>
  <p:transition spd="slow">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标题 1"/>
          <p:cNvSpPr>
            <a:spLocks noGrp="1" noChangeArrowheads="1"/>
          </p:cNvSpPr>
          <p:nvPr>
            <p:ph type="title" idx="4294967295"/>
          </p:nvPr>
        </p:nvSpPr>
        <p:spPr/>
        <p:txBody>
          <a:bodyPr/>
          <a:lstStyle/>
          <a:p>
            <a:endParaRPr lang="zh-CN" altLang="zh-CN" smtClean="0"/>
          </a:p>
        </p:txBody>
      </p:sp>
      <p:sp>
        <p:nvSpPr>
          <p:cNvPr id="59394" name="内容占位符 2"/>
          <p:cNvSpPr>
            <a:spLocks noGrp="1" noChangeArrowheads="1"/>
          </p:cNvSpPr>
          <p:nvPr>
            <p:ph idx="4294967295"/>
          </p:nvPr>
        </p:nvSpPr>
        <p:spPr/>
        <p:txBody>
          <a:bodyPr/>
          <a:lstStyle/>
          <a:p>
            <a:endParaRPr lang="zh-CN" altLang="zh-CN" smtClean="0"/>
          </a:p>
        </p:txBody>
      </p:sp>
      <p:sp>
        <p:nvSpPr>
          <p:cNvPr id="59395"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59396" name="Rectangle 3"/>
          <p:cNvSpPr txBox="1">
            <a:spLocks noRot="1" noChangeArrowheads="1"/>
          </p:cNvSpPr>
          <p:nvPr/>
        </p:nvSpPr>
        <p:spPr bwMode="auto">
          <a:xfrm>
            <a:off x="301625" y="1905000"/>
            <a:ext cx="8540750"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90000"/>
              </a:lnSpc>
              <a:spcBef>
                <a:spcPct val="20000"/>
              </a:spcBef>
              <a:buClr>
                <a:schemeClr val="hlink"/>
              </a:buClr>
              <a:buFont typeface="Wingdings" panose="05000000000000000000" pitchFamily="2" charset="2"/>
              <a:buChar char="v"/>
            </a:pPr>
            <a:r>
              <a:rPr lang="zh-CN" altLang="en-US" sz="2400" b="1">
                <a:solidFill>
                  <a:schemeClr val="hlink"/>
                </a:solidFill>
              </a:rPr>
              <a:t>使用时就可以使用</a:t>
            </a:r>
            <a:r>
              <a:rPr lang="en-US" altLang="zh-CN" sz="2400" b="1">
                <a:solidFill>
                  <a:schemeClr val="hlink"/>
                </a:solidFill>
                <a:latin typeface="Verdana" panose="020B0604030504040204" pitchFamily="34" charset="0"/>
              </a:rPr>
              <a:t>${token_g1}</a:t>
            </a:r>
            <a:r>
              <a:rPr lang="zh-CN" altLang="en-US" sz="2400" b="1">
                <a:solidFill>
                  <a:schemeClr val="hlink"/>
                </a:solidFill>
              </a:rPr>
              <a:t>来表示获取到的</a:t>
            </a:r>
            <a:r>
              <a:rPr lang="en-US" altLang="zh-CN" sz="2400" b="1">
                <a:solidFill>
                  <a:schemeClr val="hlink"/>
                </a:solidFill>
                <a:latin typeface="Verdana" panose="020B0604030504040204" pitchFamily="34" charset="0"/>
              </a:rPr>
              <a:t>TOKEN</a:t>
            </a:r>
            <a:r>
              <a:rPr lang="zh-CN" altLang="en-US" sz="2400" b="1">
                <a:solidFill>
                  <a:schemeClr val="hlink"/>
                </a:solidFill>
              </a:rPr>
              <a:t>值。如下图：</a:t>
            </a:r>
          </a:p>
        </p:txBody>
      </p:sp>
      <p:pic>
        <p:nvPicPr>
          <p:cNvPr id="5939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141663"/>
            <a:ext cx="8343900" cy="295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8" name="Line 12"/>
          <p:cNvSpPr>
            <a:spLocks noChangeShapeType="1"/>
          </p:cNvSpPr>
          <p:nvPr/>
        </p:nvSpPr>
        <p:spPr bwMode="auto">
          <a:xfrm>
            <a:off x="3708400" y="2276475"/>
            <a:ext cx="1150938" cy="3097213"/>
          </a:xfrm>
          <a:prstGeom prst="line">
            <a:avLst/>
          </a:prstGeom>
          <a:noFill/>
          <a:ln w="57150">
            <a:solidFill>
              <a:schemeClr val="accent2"/>
            </a:solidFill>
            <a:round/>
            <a:headEnd type="arrow" w="med" len="med"/>
            <a:tailEnd type="arrow" w="med" len="me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ndParaRPr>
          </a:p>
        </p:txBody>
      </p:sp>
    </p:spTree>
    <p:extLst>
      <p:ext uri="{BB962C8B-B14F-4D97-AF65-F5344CB8AC3E}">
        <p14:creationId xmlns:p14="http://schemas.microsoft.com/office/powerpoint/2010/main" val="1010203459"/>
      </p:ext>
    </p:extLst>
  </p:cSld>
  <p:clrMapOvr>
    <a:masterClrMapping/>
  </p:clrMapOvr>
  <p:transition spd="slow">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标题 1"/>
          <p:cNvSpPr>
            <a:spLocks noGrp="1" noChangeArrowheads="1"/>
          </p:cNvSpPr>
          <p:nvPr>
            <p:ph type="title" idx="4294967295"/>
          </p:nvPr>
        </p:nvSpPr>
        <p:spPr/>
        <p:txBody>
          <a:bodyPr/>
          <a:lstStyle/>
          <a:p>
            <a:r>
              <a:rPr lang="zh-CN" altLang="en-US" smtClean="0">
                <a:ea typeface="宋体" panose="02010600030101010101" pitchFamily="2" charset="-122"/>
              </a:rPr>
              <a:t>使用命令行运行</a:t>
            </a:r>
            <a:r>
              <a:rPr lang="en-US" altLang="zh-CN" smtClean="0"/>
              <a:t>JMeter</a:t>
            </a:r>
            <a:r>
              <a:rPr lang="zh-CN" altLang="en-US" smtClean="0">
                <a:ea typeface="宋体" panose="02010600030101010101" pitchFamily="2" charset="-122"/>
              </a:rPr>
              <a:t>脚本</a:t>
            </a:r>
          </a:p>
        </p:txBody>
      </p:sp>
      <p:sp>
        <p:nvSpPr>
          <p:cNvPr id="60418" name="内容占位符 2"/>
          <p:cNvSpPr>
            <a:spLocks noGrp="1" noChangeArrowheads="1"/>
          </p:cNvSpPr>
          <p:nvPr>
            <p:ph idx="4294967295"/>
          </p:nvPr>
        </p:nvSpPr>
        <p:spPr/>
        <p:txBody>
          <a:bodyPr/>
          <a:lstStyle/>
          <a:p>
            <a:endParaRPr lang="zh-CN" altLang="zh-CN" smtClean="0"/>
          </a:p>
        </p:txBody>
      </p:sp>
      <p:sp>
        <p:nvSpPr>
          <p:cNvPr id="6041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60420" name="Rectangle 3"/>
          <p:cNvSpPr txBox="1">
            <a:spLocks noRot="1" noChangeArrowheads="1"/>
          </p:cNvSpPr>
          <p:nvPr/>
        </p:nvSpPr>
        <p:spPr bwMode="auto">
          <a:xfrm>
            <a:off x="301625" y="1905000"/>
            <a:ext cx="8540750"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90000"/>
              </a:lnSpc>
              <a:spcBef>
                <a:spcPct val="20000"/>
              </a:spcBef>
              <a:buClr>
                <a:schemeClr val="hlink"/>
              </a:buClr>
              <a:buFont typeface="Wingdings" panose="05000000000000000000" pitchFamily="2" charset="2"/>
              <a:buChar char="v"/>
            </a:pPr>
            <a:r>
              <a:rPr lang="en-US" altLang="zh-CN" sz="2800" b="1" i="1">
                <a:solidFill>
                  <a:schemeClr val="hlink"/>
                </a:solidFill>
                <a:latin typeface="Verdana" panose="020B0604030504040204" pitchFamily="34" charset="0"/>
                <a:hlinkClick r:id="rId2" tooltip="Apache JMeter"/>
              </a:rPr>
              <a:t>JMeter</a:t>
            </a:r>
            <a:r>
              <a:rPr lang="en-US" altLang="zh-CN" sz="2800" b="1" i="1">
                <a:solidFill>
                  <a:schemeClr val="hlink"/>
                </a:solidFill>
                <a:latin typeface="Verdana" panose="020B0604030504040204" pitchFamily="34" charset="0"/>
              </a:rPr>
              <a:t> -n -t my_test.jmx -l log.jtl</a:t>
            </a:r>
            <a:endParaRPr lang="en-US" altLang="zh-CN" sz="2800" b="1">
              <a:solidFill>
                <a:schemeClr val="hlink"/>
              </a:solidFill>
              <a:latin typeface="Verdana" panose="020B0604030504040204" pitchFamily="34" charset="0"/>
            </a:endParaRPr>
          </a:p>
          <a:p>
            <a:pPr eaLnBrk="0" hangingPunct="0">
              <a:lnSpc>
                <a:spcPct val="90000"/>
              </a:lnSpc>
              <a:spcBef>
                <a:spcPct val="20000"/>
              </a:spcBef>
              <a:buClr>
                <a:schemeClr val="hlink"/>
              </a:buClr>
              <a:buFont typeface="Wingdings" panose="05000000000000000000" pitchFamily="2" charset="2"/>
              <a:buChar char="v"/>
            </a:pPr>
            <a:r>
              <a:rPr lang="en-US" altLang="zh-CN" sz="2800" b="1">
                <a:solidFill>
                  <a:schemeClr val="hlink"/>
                </a:solidFill>
                <a:latin typeface="Verdana" panose="020B0604030504040204" pitchFamily="34" charset="0"/>
              </a:rPr>
              <a:t>-n</a:t>
            </a:r>
            <a:r>
              <a:rPr lang="zh-CN" altLang="en-US" sz="2800" b="1">
                <a:solidFill>
                  <a:schemeClr val="hlink"/>
                </a:solidFill>
              </a:rPr>
              <a:t>告知</a:t>
            </a:r>
            <a:r>
              <a:rPr lang="en-US" altLang="zh-CN" sz="2800" b="1">
                <a:solidFill>
                  <a:schemeClr val="hlink"/>
                </a:solidFill>
                <a:latin typeface="Verdana" panose="020B0604030504040204" pitchFamily="34" charset="0"/>
              </a:rPr>
              <a:t>JMeter</a:t>
            </a:r>
            <a:r>
              <a:rPr lang="zh-CN" altLang="en-US" sz="2800" b="1">
                <a:solidFill>
                  <a:schemeClr val="hlink"/>
                </a:solidFill>
              </a:rPr>
              <a:t>采用非图形化运行</a:t>
            </a:r>
            <a:r>
              <a:rPr lang="en-US" altLang="zh-CN" sz="2800" b="1">
                <a:solidFill>
                  <a:schemeClr val="hlink"/>
                </a:solidFill>
                <a:latin typeface="Verdana" panose="020B0604030504040204" pitchFamily="34" charset="0"/>
              </a:rPr>
              <a:t>JMeter</a:t>
            </a:r>
            <a:r>
              <a:rPr lang="zh-CN" altLang="en-US" sz="2800" b="1">
                <a:solidFill>
                  <a:schemeClr val="hlink"/>
                </a:solidFill>
              </a:rPr>
              <a:t>脚本</a:t>
            </a:r>
          </a:p>
          <a:p>
            <a:pPr eaLnBrk="0" hangingPunct="0">
              <a:lnSpc>
                <a:spcPct val="90000"/>
              </a:lnSpc>
              <a:spcBef>
                <a:spcPct val="20000"/>
              </a:spcBef>
              <a:buClr>
                <a:schemeClr val="hlink"/>
              </a:buClr>
              <a:buFont typeface="Wingdings" panose="05000000000000000000" pitchFamily="2" charset="2"/>
              <a:buChar char="v"/>
            </a:pPr>
            <a:r>
              <a:rPr lang="en-US" altLang="zh-CN" sz="2800" b="1">
                <a:solidFill>
                  <a:schemeClr val="hlink"/>
                </a:solidFill>
                <a:latin typeface="Verdana" panose="020B0604030504040204" pitchFamily="34" charset="0"/>
              </a:rPr>
              <a:t>-t</a:t>
            </a:r>
            <a:r>
              <a:rPr lang="zh-CN" altLang="en-US" sz="2800" b="1">
                <a:solidFill>
                  <a:schemeClr val="hlink"/>
                </a:solidFill>
              </a:rPr>
              <a:t>指定要运行的脚本文件</a:t>
            </a:r>
          </a:p>
          <a:p>
            <a:pPr eaLnBrk="0" hangingPunct="0">
              <a:lnSpc>
                <a:spcPct val="90000"/>
              </a:lnSpc>
              <a:spcBef>
                <a:spcPct val="20000"/>
              </a:spcBef>
              <a:buClr>
                <a:schemeClr val="hlink"/>
              </a:buClr>
              <a:buFont typeface="Wingdings" panose="05000000000000000000" pitchFamily="2" charset="2"/>
              <a:buChar char="v"/>
            </a:pPr>
            <a:r>
              <a:rPr lang="en-US" altLang="zh-CN" sz="2800" b="1">
                <a:solidFill>
                  <a:schemeClr val="hlink"/>
                </a:solidFill>
                <a:latin typeface="Verdana" panose="020B0604030504040204" pitchFamily="34" charset="0"/>
              </a:rPr>
              <a:t>-l</a:t>
            </a:r>
            <a:r>
              <a:rPr lang="zh-CN" altLang="en-US" sz="2800" b="1">
                <a:solidFill>
                  <a:schemeClr val="hlink"/>
                </a:solidFill>
              </a:rPr>
              <a:t>指定保存执行结果的文件名</a:t>
            </a:r>
          </a:p>
          <a:p>
            <a:pPr eaLnBrk="0" hangingPunct="0">
              <a:lnSpc>
                <a:spcPct val="90000"/>
              </a:lnSpc>
              <a:spcBef>
                <a:spcPct val="20000"/>
              </a:spcBef>
              <a:buClr>
                <a:schemeClr val="hlink"/>
              </a:buClr>
              <a:buFont typeface="Wingdings" panose="05000000000000000000" pitchFamily="2" charset="2"/>
              <a:buChar char="v"/>
            </a:pPr>
            <a:r>
              <a:rPr lang="zh-CN" altLang="en-US" sz="2800" b="1">
                <a:solidFill>
                  <a:schemeClr val="hlink"/>
                </a:solidFill>
              </a:rPr>
              <a:t>执行命令前要检查当前目录是否是</a:t>
            </a:r>
            <a:r>
              <a:rPr lang="en-US" altLang="zh-CN" sz="2800" b="1">
                <a:solidFill>
                  <a:schemeClr val="hlink"/>
                </a:solidFill>
                <a:latin typeface="Verdana" panose="020B0604030504040204" pitchFamily="34" charset="0"/>
              </a:rPr>
              <a:t>%JMeter_Home%\bin </a:t>
            </a:r>
            <a:r>
              <a:rPr lang="zh-CN" altLang="en-US" sz="2800" b="1">
                <a:solidFill>
                  <a:schemeClr val="hlink"/>
                </a:solidFill>
              </a:rPr>
              <a:t>目录；</a:t>
            </a:r>
          </a:p>
          <a:p>
            <a:pPr eaLnBrk="0" hangingPunct="0">
              <a:lnSpc>
                <a:spcPct val="90000"/>
              </a:lnSpc>
              <a:spcBef>
                <a:spcPct val="20000"/>
              </a:spcBef>
              <a:buClr>
                <a:schemeClr val="hlink"/>
              </a:buClr>
              <a:buFont typeface="Wingdings" panose="05000000000000000000" pitchFamily="2" charset="2"/>
              <a:buChar char="v"/>
            </a:pPr>
            <a:r>
              <a:rPr lang="zh-CN" altLang="en-US" sz="2800" b="1">
                <a:solidFill>
                  <a:schemeClr val="hlink"/>
                </a:solidFill>
              </a:rPr>
              <a:t>如果 </a:t>
            </a:r>
            <a:r>
              <a:rPr lang="en-US" altLang="zh-CN" sz="2800" b="1">
                <a:solidFill>
                  <a:schemeClr val="hlink"/>
                </a:solidFill>
                <a:latin typeface="Verdana" panose="020B0604030504040204" pitchFamily="34" charset="0"/>
                <a:hlinkClick r:id="rId2" tooltip="Apache JMeter"/>
              </a:rPr>
              <a:t>JMeter</a:t>
            </a:r>
            <a:r>
              <a:rPr lang="en-US" altLang="zh-CN" sz="2800" b="1">
                <a:solidFill>
                  <a:schemeClr val="hlink"/>
                </a:solidFill>
                <a:latin typeface="Verdana" panose="020B0604030504040204" pitchFamily="34" charset="0"/>
              </a:rPr>
              <a:t> </a:t>
            </a:r>
            <a:r>
              <a:rPr lang="zh-CN" altLang="en-US" sz="2800" b="1">
                <a:solidFill>
                  <a:schemeClr val="hlink"/>
                </a:solidFill>
              </a:rPr>
              <a:t>脚本不在当前目录，需要指定完整的路径；如果要把执行的结果保存在其他地方也要指定完整的路径。</a:t>
            </a:r>
          </a:p>
        </p:txBody>
      </p:sp>
    </p:spTree>
    <p:extLst>
      <p:ext uri="{BB962C8B-B14F-4D97-AF65-F5344CB8AC3E}">
        <p14:creationId xmlns:p14="http://schemas.microsoft.com/office/powerpoint/2010/main" val="1263407433"/>
      </p:ext>
    </p:extLst>
  </p:cSld>
  <p:clrMapOvr>
    <a:masterClrMapping/>
  </p:clrMapOvr>
  <p:transition spd="slow">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标题 1"/>
          <p:cNvSpPr>
            <a:spLocks noGrp="1" noChangeArrowheads="1"/>
          </p:cNvSpPr>
          <p:nvPr>
            <p:ph type="title" idx="4294967295"/>
          </p:nvPr>
        </p:nvSpPr>
        <p:spPr/>
        <p:txBody>
          <a:bodyPr/>
          <a:lstStyle/>
          <a:p>
            <a:r>
              <a:rPr lang="zh-CN" altLang="en-US" smtClean="0">
                <a:ea typeface="宋体" panose="02010600030101010101" pitchFamily="2" charset="-122"/>
              </a:rPr>
              <a:t>利用</a:t>
            </a:r>
            <a:r>
              <a:rPr lang="en-US" altLang="zh-CN" smtClean="0"/>
              <a:t>XSLT</a:t>
            </a:r>
            <a:r>
              <a:rPr lang="zh-CN" altLang="en-US" smtClean="0">
                <a:ea typeface="宋体" panose="02010600030101010101" pitchFamily="2" charset="-122"/>
              </a:rPr>
              <a:t>分析</a:t>
            </a:r>
            <a:r>
              <a:rPr lang="en-US" altLang="zh-CN" smtClean="0"/>
              <a:t>JMeter</a:t>
            </a:r>
            <a:r>
              <a:rPr lang="zh-CN" altLang="en-US" smtClean="0">
                <a:ea typeface="宋体" panose="02010600030101010101" pitchFamily="2" charset="-122"/>
              </a:rPr>
              <a:t>结果文件</a:t>
            </a:r>
          </a:p>
        </p:txBody>
      </p:sp>
      <p:sp>
        <p:nvSpPr>
          <p:cNvPr id="61442" name="内容占位符 2"/>
          <p:cNvSpPr>
            <a:spLocks noGrp="1" noChangeArrowheads="1"/>
          </p:cNvSpPr>
          <p:nvPr>
            <p:ph idx="4294967295"/>
          </p:nvPr>
        </p:nvSpPr>
        <p:spPr/>
        <p:txBody>
          <a:bodyPr/>
          <a:lstStyle/>
          <a:p>
            <a:pPr indent="0">
              <a:spcBef>
                <a:spcPct val="0"/>
              </a:spcBef>
            </a:pPr>
            <a:r>
              <a:rPr lang="zh-CN" altLang="en-US" sz="2000" smtClean="0">
                <a:ea typeface="宋体" panose="02010600030101010101" pitchFamily="2" charset="-122"/>
              </a:rPr>
              <a:t>将结果文件的扩展名改为</a:t>
            </a:r>
            <a:r>
              <a:rPr lang="en-US" altLang="zh-CN" sz="2000" smtClean="0"/>
              <a:t>xml</a:t>
            </a:r>
            <a:r>
              <a:rPr lang="zh-CN" altLang="en-US" sz="2000" smtClean="0">
                <a:ea typeface="宋体" panose="02010600030101010101" pitchFamily="2" charset="-122"/>
              </a:rPr>
              <a:t>，例：将</a:t>
            </a:r>
            <a:r>
              <a:rPr lang="en-US" altLang="zh-CN" sz="2000" smtClean="0"/>
              <a:t>log.jtl</a:t>
            </a:r>
            <a:r>
              <a:rPr lang="zh-CN" altLang="en-US" sz="2000" smtClean="0">
                <a:ea typeface="宋体" panose="02010600030101010101" pitchFamily="2" charset="-122"/>
              </a:rPr>
              <a:t>改为</a:t>
            </a:r>
            <a:r>
              <a:rPr lang="en-US" altLang="zh-CN" sz="2000" smtClean="0"/>
              <a:t>log.xml</a:t>
            </a:r>
            <a:r>
              <a:rPr lang="zh-CN" altLang="en-US" sz="2000" smtClean="0">
                <a:ea typeface="宋体" panose="02010600030101010101" pitchFamily="2" charset="-122"/>
              </a:rPr>
              <a:t>。</a:t>
            </a:r>
          </a:p>
          <a:p>
            <a:pPr indent="0">
              <a:spcBef>
                <a:spcPct val="0"/>
              </a:spcBef>
            </a:pPr>
            <a:r>
              <a:rPr lang="zh-CN" altLang="en-US" sz="2000" smtClean="0">
                <a:ea typeface="宋体" panose="02010600030101010101" pitchFamily="2" charset="-122"/>
              </a:rPr>
              <a:t>在</a:t>
            </a:r>
            <a:r>
              <a:rPr lang="en-US" altLang="zh-CN" sz="2000" smtClean="0"/>
              <a:t>log.xml</a:t>
            </a:r>
            <a:r>
              <a:rPr lang="zh-CN" altLang="en-US" sz="2000" smtClean="0">
                <a:ea typeface="宋体" panose="02010600030101010101" pitchFamily="2" charset="-122"/>
              </a:rPr>
              <a:t>的文件头</a:t>
            </a:r>
          </a:p>
          <a:p>
            <a:pPr indent="0">
              <a:spcBef>
                <a:spcPct val="0"/>
              </a:spcBef>
              <a:buFont typeface="Wingdings" panose="05000000000000000000" pitchFamily="2" charset="2"/>
              <a:buNone/>
            </a:pPr>
            <a:r>
              <a:rPr lang="en-US" altLang="zh-CN" sz="2000" smtClean="0"/>
              <a:t>&lt;?xml version="1.0" encoding="UTF-8"?&gt;</a:t>
            </a:r>
          </a:p>
          <a:p>
            <a:pPr indent="0">
              <a:spcBef>
                <a:spcPct val="0"/>
              </a:spcBef>
              <a:buFont typeface="Wingdings" panose="05000000000000000000" pitchFamily="2" charset="2"/>
              <a:buNone/>
            </a:pPr>
            <a:r>
              <a:rPr lang="en-US" altLang="zh-CN" sz="2000" smtClean="0"/>
              <a:t>&lt;testResults version="1.2"&gt;</a:t>
            </a:r>
          </a:p>
          <a:p>
            <a:pPr indent="0">
              <a:spcBef>
                <a:spcPct val="0"/>
              </a:spcBef>
              <a:buFont typeface="Wingdings" panose="05000000000000000000" pitchFamily="2" charset="2"/>
              <a:buNone/>
            </a:pPr>
            <a:r>
              <a:rPr lang="zh-CN" altLang="en-US" sz="2000" smtClean="0">
                <a:ea typeface="宋体" panose="02010600030101010101" pitchFamily="2" charset="-122"/>
              </a:rPr>
              <a:t>中添加</a:t>
            </a:r>
          </a:p>
          <a:p>
            <a:pPr indent="0">
              <a:spcBef>
                <a:spcPct val="0"/>
              </a:spcBef>
              <a:buFont typeface="Wingdings" panose="05000000000000000000" pitchFamily="2" charset="2"/>
              <a:buNone/>
            </a:pPr>
            <a:r>
              <a:rPr lang="en-US" altLang="zh-CN" sz="2000" smtClean="0"/>
              <a:t>&lt;?xml-stylesheet type=“text/xsl” href=“jmeter-results-report.xsl” ?&gt;</a:t>
            </a:r>
          </a:p>
          <a:p>
            <a:pPr indent="0">
              <a:spcBef>
                <a:spcPct val="0"/>
              </a:spcBef>
              <a:buFont typeface="Wingdings" panose="05000000000000000000" pitchFamily="2" charset="2"/>
              <a:buNone/>
            </a:pPr>
            <a:r>
              <a:rPr lang="zh-CN" altLang="en-US" sz="2000" smtClean="0">
                <a:ea typeface="宋体" panose="02010600030101010101" pitchFamily="2" charset="-122"/>
              </a:rPr>
              <a:t>使之变成</a:t>
            </a:r>
          </a:p>
          <a:p>
            <a:pPr indent="0">
              <a:spcBef>
                <a:spcPct val="0"/>
              </a:spcBef>
              <a:buFont typeface="Wingdings" panose="05000000000000000000" pitchFamily="2" charset="2"/>
              <a:buNone/>
            </a:pPr>
            <a:r>
              <a:rPr lang="en-US" altLang="zh-CN" sz="2000" smtClean="0"/>
              <a:t>&lt;?xml version="1.0" encoding="UTF-8"?&gt;</a:t>
            </a:r>
          </a:p>
          <a:p>
            <a:pPr indent="0">
              <a:spcBef>
                <a:spcPct val="0"/>
              </a:spcBef>
              <a:buFont typeface="Wingdings" panose="05000000000000000000" pitchFamily="2" charset="2"/>
              <a:buNone/>
            </a:pPr>
            <a:r>
              <a:rPr lang="en-US" altLang="zh-CN" sz="2000" smtClean="0"/>
              <a:t>&lt;?xml-stylesheet type="text/xsl" href="jmeter-results-report.xsl" ?&gt;</a:t>
            </a:r>
          </a:p>
          <a:p>
            <a:pPr indent="0">
              <a:spcBef>
                <a:spcPct val="0"/>
              </a:spcBef>
              <a:buFont typeface="Wingdings" panose="05000000000000000000" pitchFamily="2" charset="2"/>
              <a:buNone/>
            </a:pPr>
            <a:r>
              <a:rPr lang="en-US" altLang="zh-CN" sz="2000" smtClean="0"/>
              <a:t>&lt;testResults version="1.2"&gt;</a:t>
            </a:r>
          </a:p>
          <a:p>
            <a:pPr indent="0">
              <a:spcBef>
                <a:spcPct val="0"/>
              </a:spcBef>
              <a:buFont typeface="Wingdings" panose="05000000000000000000" pitchFamily="2" charset="2"/>
              <a:buNone/>
            </a:pPr>
            <a:r>
              <a:rPr lang="zh-CN" altLang="en-US" sz="2000" smtClean="0">
                <a:ea typeface="宋体" panose="02010600030101010101" pitchFamily="2" charset="-122"/>
              </a:rPr>
              <a:t>其中</a:t>
            </a:r>
            <a:r>
              <a:rPr lang="en-US" altLang="zh-CN" sz="2000" smtClean="0"/>
              <a:t>href</a:t>
            </a:r>
            <a:r>
              <a:rPr lang="zh-CN" altLang="en-US" sz="2000" smtClean="0">
                <a:ea typeface="宋体" panose="02010600030101010101" pitchFamily="2" charset="-122"/>
              </a:rPr>
              <a:t>指定</a:t>
            </a:r>
            <a:r>
              <a:rPr lang="en-US" altLang="zh-CN" sz="2000" smtClean="0"/>
              <a:t>xsl</a:t>
            </a:r>
            <a:r>
              <a:rPr lang="zh-CN" altLang="en-US" sz="2000" smtClean="0">
                <a:ea typeface="宋体" panose="02010600030101010101" pitchFamily="2" charset="-122"/>
              </a:rPr>
              <a:t>文件的路径，如果与</a:t>
            </a:r>
            <a:r>
              <a:rPr lang="en-US" altLang="zh-CN" sz="2000" smtClean="0"/>
              <a:t>xml</a:t>
            </a:r>
            <a:r>
              <a:rPr lang="zh-CN" altLang="en-US" sz="2000" smtClean="0">
                <a:ea typeface="宋体" panose="02010600030101010101" pitchFamily="2" charset="-122"/>
              </a:rPr>
              <a:t>文件在同一目录，则只写文件名即可，否则要写明详细路径。</a:t>
            </a:r>
          </a:p>
          <a:p>
            <a:pPr indent="0">
              <a:spcBef>
                <a:spcPct val="0"/>
              </a:spcBef>
            </a:pPr>
            <a:endParaRPr lang="zh-CN" altLang="en-US" sz="2000" smtClean="0">
              <a:latin typeface="宋体" panose="02010600030101010101" pitchFamily="2" charset="-122"/>
              <a:ea typeface="宋体" panose="02010600030101010101" pitchFamily="2" charset="-122"/>
            </a:endParaRPr>
          </a:p>
        </p:txBody>
      </p:sp>
      <p:sp>
        <p:nvSpPr>
          <p:cNvPr id="6144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3453342038"/>
      </p:ext>
    </p:extLst>
  </p:cSld>
  <p:clrMapOvr>
    <a:masterClrMapping/>
  </p:clrMapOvr>
  <p:transition spd="slow">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标题 1"/>
          <p:cNvSpPr>
            <a:spLocks noGrp="1" noChangeArrowheads="1"/>
          </p:cNvSpPr>
          <p:nvPr>
            <p:ph type="title" idx="4294967295"/>
          </p:nvPr>
        </p:nvSpPr>
        <p:spPr/>
        <p:txBody>
          <a:bodyPr/>
          <a:lstStyle/>
          <a:p>
            <a:endParaRPr lang="zh-CN" altLang="zh-CN" smtClean="0"/>
          </a:p>
        </p:txBody>
      </p:sp>
      <p:sp>
        <p:nvSpPr>
          <p:cNvPr id="62466" name="内容占位符 2"/>
          <p:cNvSpPr>
            <a:spLocks noGrp="1" noChangeArrowheads="1"/>
          </p:cNvSpPr>
          <p:nvPr>
            <p:ph idx="4294967295"/>
          </p:nvPr>
        </p:nvSpPr>
        <p:spPr/>
        <p:txBody>
          <a:bodyPr/>
          <a:lstStyle/>
          <a:p>
            <a:r>
              <a:rPr lang="zh-CN" altLang="en-US" smtClean="0">
                <a:ea typeface="宋体" panose="02010600030101010101" pitchFamily="2" charset="-122"/>
              </a:rPr>
              <a:t>将修改后的</a:t>
            </a:r>
            <a:r>
              <a:rPr lang="en-US" altLang="zh-CN" smtClean="0"/>
              <a:t>xml</a:t>
            </a:r>
            <a:r>
              <a:rPr lang="zh-CN" altLang="en-US" smtClean="0">
                <a:ea typeface="宋体" panose="02010600030101010101" pitchFamily="2" charset="-122"/>
              </a:rPr>
              <a:t>文件用浏览器打开即可得到统计结果</a:t>
            </a:r>
          </a:p>
          <a:p>
            <a:endParaRPr lang="zh-CN" altLang="en-US" smtClean="0">
              <a:ea typeface="宋体" panose="02010600030101010101" pitchFamily="2" charset="-122"/>
            </a:endParaRPr>
          </a:p>
        </p:txBody>
      </p:sp>
      <p:sp>
        <p:nvSpPr>
          <p:cNvPr id="6246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624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225" y="2362200"/>
            <a:ext cx="8540750" cy="403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4406361"/>
      </p:ext>
    </p:extLst>
  </p:cSld>
  <p:clrMapOvr>
    <a:masterClrMapping/>
  </p:clrMapOvr>
  <p:transition spd="slow">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标题 1"/>
          <p:cNvSpPr>
            <a:spLocks noGrp="1" noChangeArrowheads="1"/>
          </p:cNvSpPr>
          <p:nvPr>
            <p:ph type="title" idx="4294967295"/>
          </p:nvPr>
        </p:nvSpPr>
        <p:spPr/>
        <p:txBody>
          <a:bodyPr/>
          <a:lstStyle/>
          <a:p>
            <a:r>
              <a:rPr lang="en-US" altLang="zh-CN" smtClean="0">
                <a:solidFill>
                  <a:schemeClr val="tx1"/>
                </a:solidFill>
              </a:rPr>
              <a:t>JMeter</a:t>
            </a:r>
            <a:r>
              <a:rPr lang="zh-CN" altLang="en-US" smtClean="0">
                <a:solidFill>
                  <a:schemeClr val="tx1"/>
                </a:solidFill>
                <a:ea typeface="宋体" panose="02010600030101010101" pitchFamily="2" charset="-122"/>
              </a:rPr>
              <a:t>中进行分布式测试</a:t>
            </a:r>
            <a:endParaRPr lang="zh-CN" altLang="en-US" smtClean="0">
              <a:ea typeface="宋体" panose="02010600030101010101" pitchFamily="2" charset="-122"/>
            </a:endParaRPr>
          </a:p>
        </p:txBody>
      </p:sp>
      <p:sp>
        <p:nvSpPr>
          <p:cNvPr id="63490" name="内容占位符 2"/>
          <p:cNvSpPr>
            <a:spLocks noGrp="1" noChangeArrowheads="1"/>
          </p:cNvSpPr>
          <p:nvPr>
            <p:ph idx="4294967295"/>
          </p:nvPr>
        </p:nvSpPr>
        <p:spPr/>
        <p:txBody>
          <a:bodyPr>
            <a:normAutofit fontScale="92500" lnSpcReduction="10000"/>
          </a:bodyPr>
          <a:lstStyle/>
          <a:p>
            <a:pPr eaLnBrk="1" hangingPunct="1">
              <a:lnSpc>
                <a:spcPct val="80000"/>
              </a:lnSpc>
              <a:buClr>
                <a:srgbClr val="DC5900"/>
              </a:buClr>
              <a:buSzPct val="75000"/>
            </a:pPr>
            <a:r>
              <a:rPr lang="zh-CN" altLang="en-US" b="0" smtClean="0">
                <a:solidFill>
                  <a:srgbClr val="007A77"/>
                </a:solidFill>
                <a:latin typeface="Arial" panose="020B0604020202020204" pitchFamily="34" charset="0"/>
                <a:ea typeface="宋体" panose="02010600030101010101" pitchFamily="2" charset="-122"/>
              </a:rPr>
              <a:t>作为一个纯 </a:t>
            </a:r>
            <a:r>
              <a:rPr lang="en-US" altLang="zh-CN" b="0" smtClean="0">
                <a:solidFill>
                  <a:srgbClr val="007A77"/>
                </a:solidFill>
                <a:latin typeface="Arial" panose="020B0604020202020204" pitchFamily="34" charset="0"/>
                <a:ea typeface="宋体" panose="02010600030101010101" pitchFamily="2" charset="-122"/>
              </a:rPr>
              <a:t>JAVA </a:t>
            </a:r>
            <a:r>
              <a:rPr lang="zh-CN" altLang="en-US" b="0" smtClean="0">
                <a:solidFill>
                  <a:srgbClr val="007A77"/>
                </a:solidFill>
                <a:latin typeface="Arial" panose="020B0604020202020204" pitchFamily="34" charset="0"/>
                <a:ea typeface="宋体" panose="02010600030101010101" pitchFamily="2" charset="-122"/>
              </a:rPr>
              <a:t>的</a:t>
            </a:r>
            <a:r>
              <a:rPr lang="en-US" altLang="zh-CN" b="0" smtClean="0">
                <a:solidFill>
                  <a:srgbClr val="007A77"/>
                </a:solidFill>
                <a:latin typeface="Arial" panose="020B0604020202020204" pitchFamily="34" charset="0"/>
                <a:ea typeface="宋体" panose="02010600030101010101" pitchFamily="2" charset="-122"/>
              </a:rPr>
              <a:t>GUI</a:t>
            </a:r>
            <a:r>
              <a:rPr lang="zh-CN" altLang="en-US" b="0" smtClean="0">
                <a:solidFill>
                  <a:srgbClr val="007A77"/>
                </a:solidFill>
                <a:latin typeface="Arial" panose="020B0604020202020204" pitchFamily="34" charset="0"/>
                <a:ea typeface="宋体" panose="02010600030101010101" pitchFamily="2" charset="-122"/>
              </a:rPr>
              <a:t>应用，</a:t>
            </a:r>
            <a:r>
              <a:rPr lang="en-US" altLang="zh-CN" b="0" smtClean="0">
                <a:solidFill>
                  <a:srgbClr val="007A77"/>
                </a:solidFill>
                <a:latin typeface="Arial" panose="020B0604020202020204" pitchFamily="34" charset="0"/>
                <a:ea typeface="宋体" panose="02010600030101010101" pitchFamily="2" charset="-122"/>
              </a:rPr>
              <a:t>JMeter</a:t>
            </a:r>
            <a:r>
              <a:rPr lang="zh-CN" altLang="en-US" b="0" smtClean="0">
                <a:solidFill>
                  <a:srgbClr val="007A77"/>
                </a:solidFill>
                <a:latin typeface="Arial" panose="020B0604020202020204" pitchFamily="34" charset="0"/>
                <a:ea typeface="宋体" panose="02010600030101010101" pitchFamily="2" charset="-122"/>
              </a:rPr>
              <a:t>对于</a:t>
            </a:r>
            <a:r>
              <a:rPr lang="en-US" altLang="zh-CN" b="0" smtClean="0">
                <a:solidFill>
                  <a:srgbClr val="007A77"/>
                </a:solidFill>
                <a:latin typeface="Arial" panose="020B0604020202020204" pitchFamily="34" charset="0"/>
                <a:ea typeface="宋体" panose="02010600030101010101" pitchFamily="2" charset="-122"/>
              </a:rPr>
              <a:t>CPU</a:t>
            </a:r>
            <a:r>
              <a:rPr lang="zh-CN" altLang="en-US" b="0" smtClean="0">
                <a:solidFill>
                  <a:srgbClr val="007A77"/>
                </a:solidFill>
                <a:latin typeface="Arial" panose="020B0604020202020204" pitchFamily="34" charset="0"/>
                <a:ea typeface="宋体" panose="02010600030101010101" pitchFamily="2" charset="-122"/>
              </a:rPr>
              <a:t>和内存的消耗还是很惊人的，所以当需要模拟数以千计的并发用户时，使用单台机器模拟所有的并发用户就有些力不从心，甚至还会引起</a:t>
            </a:r>
            <a:r>
              <a:rPr lang="en-US" altLang="zh-CN" b="0" smtClean="0">
                <a:solidFill>
                  <a:srgbClr val="007A77"/>
                </a:solidFill>
                <a:latin typeface="Arial" panose="020B0604020202020204" pitchFamily="34" charset="0"/>
                <a:ea typeface="宋体" panose="02010600030101010101" pitchFamily="2" charset="-122"/>
              </a:rPr>
              <a:t>JAVA</a:t>
            </a:r>
            <a:r>
              <a:rPr lang="zh-CN" altLang="en-US" b="0" smtClean="0">
                <a:solidFill>
                  <a:srgbClr val="007A77"/>
                </a:solidFill>
                <a:latin typeface="Arial" panose="020B0604020202020204" pitchFamily="34" charset="0"/>
                <a:ea typeface="宋体" panose="02010600030101010101" pitchFamily="2" charset="-122"/>
              </a:rPr>
              <a:t>内存溢出的错误。不过，</a:t>
            </a:r>
            <a:r>
              <a:rPr lang="en-US" altLang="zh-CN" b="0" smtClean="0">
                <a:solidFill>
                  <a:srgbClr val="007A77"/>
                </a:solidFill>
                <a:latin typeface="Arial" panose="020B0604020202020204" pitchFamily="34" charset="0"/>
                <a:ea typeface="宋体" panose="02010600030101010101" pitchFamily="2" charset="-122"/>
              </a:rPr>
              <a:t>JMeter</a:t>
            </a:r>
            <a:r>
              <a:rPr lang="zh-CN" altLang="en-US" b="0" smtClean="0">
                <a:solidFill>
                  <a:srgbClr val="007A77"/>
                </a:solidFill>
                <a:latin typeface="Arial" panose="020B0604020202020204" pitchFamily="34" charset="0"/>
                <a:ea typeface="宋体" panose="02010600030101010101" pitchFamily="2" charset="-122"/>
              </a:rPr>
              <a:t>也可以像 </a:t>
            </a:r>
            <a:r>
              <a:rPr lang="en-US" altLang="zh-CN" b="0" smtClean="0">
                <a:solidFill>
                  <a:srgbClr val="007A77"/>
                </a:solidFill>
                <a:latin typeface="Arial" panose="020B0604020202020204" pitchFamily="34" charset="0"/>
                <a:ea typeface="宋体" panose="02010600030101010101" pitchFamily="2" charset="-122"/>
              </a:rPr>
              <a:t>LoadRunner </a:t>
            </a:r>
            <a:r>
              <a:rPr lang="zh-CN" altLang="en-US" b="0" smtClean="0">
                <a:solidFill>
                  <a:srgbClr val="007A77"/>
                </a:solidFill>
                <a:latin typeface="Arial" panose="020B0604020202020204" pitchFamily="34" charset="0"/>
                <a:ea typeface="宋体" panose="02010600030101010101" pitchFamily="2" charset="-122"/>
              </a:rPr>
              <a:t>一样通过使用多台机器运行所谓的</a:t>
            </a:r>
            <a:r>
              <a:rPr lang="zh-CN" altLang="en-US" b="0" smtClean="0">
                <a:solidFill>
                  <a:srgbClr val="DC5900"/>
                </a:solidFill>
                <a:latin typeface="Arial" panose="020B0604020202020204" pitchFamily="34" charset="0"/>
                <a:ea typeface="宋体" panose="02010600030101010101" pitchFamily="2" charset="-122"/>
              </a:rPr>
              <a:t>代理</a:t>
            </a:r>
            <a:r>
              <a:rPr lang="zh-CN" altLang="en-US" b="0" smtClean="0">
                <a:solidFill>
                  <a:srgbClr val="007A77"/>
                </a:solidFill>
                <a:latin typeface="Arial" panose="020B0604020202020204" pitchFamily="34" charset="0"/>
                <a:ea typeface="宋体" panose="02010600030101010101" pitchFamily="2" charset="-122"/>
              </a:rPr>
              <a:t>来分担</a:t>
            </a:r>
            <a:r>
              <a:rPr lang="zh-CN" altLang="en-US" b="0" smtClean="0">
                <a:solidFill>
                  <a:srgbClr val="DC5900"/>
                </a:solidFill>
                <a:latin typeface="Arial" panose="020B0604020202020204" pitchFamily="34" charset="0"/>
                <a:ea typeface="宋体" panose="02010600030101010101" pitchFamily="2" charset="-122"/>
              </a:rPr>
              <a:t>负载产生器</a:t>
            </a:r>
            <a:r>
              <a:rPr lang="zh-CN" altLang="en-US" b="0" smtClean="0">
                <a:solidFill>
                  <a:srgbClr val="007A77"/>
                </a:solidFill>
                <a:latin typeface="Arial" panose="020B0604020202020204" pitchFamily="34" charset="0"/>
                <a:ea typeface="宋体" panose="02010600030101010101" pitchFamily="2" charset="-122"/>
              </a:rPr>
              <a:t>自身的压力，并借此来获取更大的并发用户数，我们只需手动配置一下即可。</a:t>
            </a:r>
          </a:p>
          <a:p>
            <a:pPr eaLnBrk="1" hangingPunct="1">
              <a:lnSpc>
                <a:spcPct val="80000"/>
              </a:lnSpc>
              <a:buClr>
                <a:srgbClr val="DC5900"/>
              </a:buClr>
              <a:buSzPct val="75000"/>
            </a:pPr>
            <a:r>
              <a:rPr lang="zh-CN" altLang="en-US" b="0" smtClean="0">
                <a:solidFill>
                  <a:srgbClr val="DC5900"/>
                </a:solidFill>
                <a:latin typeface="Arial" panose="020B0604020202020204" pitchFamily="34" charset="0"/>
                <a:ea typeface="宋体" panose="02010600030101010101" pitchFamily="2" charset="-122"/>
              </a:rPr>
              <a:t>要进行分布式测试代理机器上需要添加环境变量，即添加用户变量</a:t>
            </a:r>
            <a:r>
              <a:rPr lang="en-US" altLang="zh-CN" b="0" smtClean="0">
                <a:solidFill>
                  <a:srgbClr val="DC5900"/>
                </a:solidFill>
                <a:latin typeface="Arial" panose="020B0604020202020204" pitchFamily="34" charset="0"/>
                <a:ea typeface="宋体" panose="02010600030101010101" pitchFamily="2" charset="-122"/>
              </a:rPr>
              <a:t>JMETER_HOME</a:t>
            </a:r>
            <a:r>
              <a:rPr lang="zh-CN" altLang="en-US" b="0" smtClean="0">
                <a:solidFill>
                  <a:srgbClr val="DC5900"/>
                </a:solidFill>
                <a:latin typeface="Arial" panose="020B0604020202020204" pitchFamily="34" charset="0"/>
                <a:ea typeface="宋体" panose="02010600030101010101" pitchFamily="2" charset="-122"/>
              </a:rPr>
              <a:t>＝</a:t>
            </a:r>
            <a:r>
              <a:rPr lang="en-US" altLang="zh-CN" b="0" smtClean="0">
                <a:solidFill>
                  <a:srgbClr val="DC5900"/>
                </a:solidFill>
                <a:latin typeface="Arial" panose="020B0604020202020204" pitchFamily="34" charset="0"/>
                <a:ea typeface="宋体" panose="02010600030101010101" pitchFamily="2" charset="-122"/>
              </a:rPr>
              <a:t>d:\jmeter</a:t>
            </a:r>
            <a:r>
              <a:rPr lang="zh-CN" altLang="en-US" b="0" smtClean="0">
                <a:solidFill>
                  <a:srgbClr val="DC5900"/>
                </a:solidFill>
                <a:latin typeface="Arial" panose="020B0604020202020204" pitchFamily="34" charset="0"/>
                <a:ea typeface="宋体" panose="02010600030101010101" pitchFamily="2" charset="-122"/>
              </a:rPr>
              <a:t>，系统变量中的</a:t>
            </a:r>
            <a:r>
              <a:rPr lang="en-US" altLang="zh-CN" b="0" smtClean="0">
                <a:solidFill>
                  <a:srgbClr val="DC5900"/>
                </a:solidFill>
                <a:latin typeface="Arial" panose="020B0604020202020204" pitchFamily="34" charset="0"/>
                <a:ea typeface="宋体" panose="02010600030101010101" pitchFamily="2" charset="-122"/>
              </a:rPr>
              <a:t>path</a:t>
            </a:r>
            <a:r>
              <a:rPr lang="zh-CN" altLang="en-US" b="0" smtClean="0">
                <a:solidFill>
                  <a:srgbClr val="DC5900"/>
                </a:solidFill>
                <a:latin typeface="Arial" panose="020B0604020202020204" pitchFamily="34" charset="0"/>
                <a:ea typeface="宋体" panose="02010600030101010101" pitchFamily="2" charset="-122"/>
              </a:rPr>
              <a:t>中添加</a:t>
            </a:r>
            <a:r>
              <a:rPr lang="en-US" altLang="zh-CN" b="0" smtClean="0">
                <a:solidFill>
                  <a:srgbClr val="DC5900"/>
                </a:solidFill>
                <a:latin typeface="Arial" panose="020B0604020202020204" pitchFamily="34" charset="0"/>
                <a:ea typeface="宋体" panose="02010600030101010101" pitchFamily="2" charset="-122"/>
              </a:rPr>
              <a:t>d:\jmeter\bin</a:t>
            </a:r>
            <a:r>
              <a:rPr lang="zh-CN" altLang="en-US" b="0" smtClean="0">
                <a:solidFill>
                  <a:srgbClr val="DC5900"/>
                </a:solidFill>
                <a:latin typeface="Arial" panose="020B0604020202020204" pitchFamily="34" charset="0"/>
                <a:ea typeface="宋体" panose="02010600030101010101" pitchFamily="2" charset="-122"/>
              </a:rPr>
              <a:t>（假设</a:t>
            </a:r>
            <a:r>
              <a:rPr lang="en-US" altLang="zh-CN" b="0" smtClean="0">
                <a:solidFill>
                  <a:srgbClr val="DC5900"/>
                </a:solidFill>
                <a:latin typeface="Arial" panose="020B0604020202020204" pitchFamily="34" charset="0"/>
                <a:ea typeface="宋体" panose="02010600030101010101" pitchFamily="2" charset="-122"/>
              </a:rPr>
              <a:t>jmeter</a:t>
            </a:r>
            <a:r>
              <a:rPr lang="zh-CN" altLang="en-US" b="0" smtClean="0">
                <a:solidFill>
                  <a:srgbClr val="DC5900"/>
                </a:solidFill>
                <a:latin typeface="Arial" panose="020B0604020202020204" pitchFamily="34" charset="0"/>
                <a:ea typeface="宋体" panose="02010600030101010101" pitchFamily="2" charset="-122"/>
              </a:rPr>
              <a:t>放在</a:t>
            </a:r>
            <a:r>
              <a:rPr lang="en-US" altLang="zh-CN" b="0" smtClean="0">
                <a:solidFill>
                  <a:srgbClr val="DC5900"/>
                </a:solidFill>
                <a:latin typeface="Arial" panose="020B0604020202020204" pitchFamily="34" charset="0"/>
                <a:ea typeface="宋体" panose="02010600030101010101" pitchFamily="2" charset="-122"/>
              </a:rPr>
              <a:t>d</a:t>
            </a:r>
            <a:r>
              <a:rPr lang="zh-CN" altLang="en-US" b="0" smtClean="0">
                <a:solidFill>
                  <a:srgbClr val="DC5900"/>
                </a:solidFill>
                <a:latin typeface="Arial" panose="020B0604020202020204" pitchFamily="34" charset="0"/>
                <a:ea typeface="宋体" panose="02010600030101010101" pitchFamily="2" charset="-122"/>
              </a:rPr>
              <a:t>盘根目录下）。</a:t>
            </a:r>
          </a:p>
          <a:p>
            <a:endParaRPr lang="zh-CN" altLang="en-US" smtClean="0">
              <a:ea typeface="宋体" panose="02010600030101010101" pitchFamily="2" charset="-122"/>
            </a:endParaRPr>
          </a:p>
        </p:txBody>
      </p:sp>
      <p:sp>
        <p:nvSpPr>
          <p:cNvPr id="63491"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985051186"/>
      </p:ext>
    </p:extLst>
  </p:cSld>
  <p:clrMapOvr>
    <a:masterClrMapping/>
  </p:clrMapOvr>
  <p:transition spd="slow">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标题 1"/>
          <p:cNvSpPr>
            <a:spLocks noGrp="1" noChangeArrowheads="1"/>
          </p:cNvSpPr>
          <p:nvPr>
            <p:ph type="title" idx="4294967295"/>
          </p:nvPr>
        </p:nvSpPr>
        <p:spPr/>
        <p:txBody>
          <a:bodyPr/>
          <a:lstStyle/>
          <a:p>
            <a:r>
              <a:rPr lang="zh-CN" altLang="en-US" smtClean="0">
                <a:solidFill>
                  <a:schemeClr val="tx1"/>
                </a:solidFill>
                <a:ea typeface="宋体" panose="02010600030101010101" pitchFamily="2" charset="-122"/>
              </a:rPr>
              <a:t>分布式测试</a:t>
            </a:r>
            <a:endParaRPr lang="zh-CN" altLang="en-US" smtClean="0">
              <a:ea typeface="宋体" panose="02010600030101010101" pitchFamily="2" charset="-122"/>
            </a:endParaRPr>
          </a:p>
        </p:txBody>
      </p:sp>
      <p:sp>
        <p:nvSpPr>
          <p:cNvPr id="64514" name="内容占位符 2"/>
          <p:cNvSpPr>
            <a:spLocks noGrp="1" noChangeArrowheads="1"/>
          </p:cNvSpPr>
          <p:nvPr>
            <p:ph idx="4294967295"/>
          </p:nvPr>
        </p:nvSpPr>
        <p:spPr/>
        <p:txBody>
          <a:bodyPr/>
          <a:lstStyle/>
          <a:p>
            <a:pPr indent="0" eaLnBrk="1" hangingPunct="1">
              <a:spcBef>
                <a:spcPct val="0"/>
              </a:spcBef>
              <a:buClr>
                <a:srgbClr val="DC5900"/>
              </a:buClr>
              <a:buSzPct val="75000"/>
            </a:pPr>
            <a:r>
              <a:rPr lang="en-US" altLang="zh-CN" sz="2000" b="0" smtClean="0">
                <a:solidFill>
                  <a:srgbClr val="007A77"/>
                </a:solidFill>
                <a:latin typeface="Arial" panose="020B0604020202020204" pitchFamily="34" charset="0"/>
                <a:ea typeface="宋体" panose="02010600030101010101" pitchFamily="2" charset="-122"/>
              </a:rPr>
              <a:t>1</a:t>
            </a:r>
            <a:r>
              <a:rPr lang="zh-CN" altLang="en-US" sz="2000" b="0" smtClean="0">
                <a:solidFill>
                  <a:srgbClr val="007A77"/>
                </a:solidFill>
                <a:latin typeface="Arial" panose="020B0604020202020204" pitchFamily="34" charset="0"/>
                <a:ea typeface="宋体" panose="02010600030101010101" pitchFamily="2" charset="-122"/>
              </a:rPr>
              <a:t>、在所有期望运行</a:t>
            </a:r>
            <a:r>
              <a:rPr lang="en-US" altLang="zh-CN" sz="2000" b="0" smtClean="0">
                <a:solidFill>
                  <a:srgbClr val="007A77"/>
                </a:solidFill>
                <a:latin typeface="Arial" panose="020B0604020202020204" pitchFamily="34" charset="0"/>
                <a:ea typeface="宋体" panose="02010600030101010101" pitchFamily="2" charset="-122"/>
              </a:rPr>
              <a:t>JMeter</a:t>
            </a:r>
            <a:r>
              <a:rPr lang="zh-CN" altLang="en-US" sz="2000" b="0" smtClean="0">
                <a:solidFill>
                  <a:srgbClr val="007A77"/>
                </a:solidFill>
                <a:latin typeface="Arial" panose="020B0604020202020204" pitchFamily="34" charset="0"/>
                <a:ea typeface="宋体" panose="02010600030101010101" pitchFamily="2" charset="-122"/>
              </a:rPr>
              <a:t>作为 </a:t>
            </a:r>
            <a:r>
              <a:rPr lang="zh-CN" altLang="en-US" sz="2000" b="0" smtClean="0">
                <a:solidFill>
                  <a:srgbClr val="DC5900"/>
                </a:solidFill>
                <a:latin typeface="Arial" panose="020B0604020202020204" pitchFamily="34" charset="0"/>
                <a:ea typeface="宋体" panose="02010600030101010101" pitchFamily="2" charset="-122"/>
              </a:rPr>
              <a:t>负载产生器</a:t>
            </a:r>
            <a:r>
              <a:rPr lang="zh-CN" altLang="en-US" sz="2000" b="0" smtClean="0">
                <a:solidFill>
                  <a:srgbClr val="007A77"/>
                </a:solidFill>
                <a:latin typeface="Arial" panose="020B0604020202020204" pitchFamily="34" charset="0"/>
                <a:ea typeface="宋体" panose="02010600030101010101" pitchFamily="2" charset="-122"/>
              </a:rPr>
              <a:t>的机器上安装</a:t>
            </a:r>
            <a:r>
              <a:rPr lang="zh-CN" altLang="en-US" sz="2000" smtClean="0">
                <a:solidFill>
                  <a:schemeClr val="tx1"/>
                </a:solidFill>
                <a:ea typeface="宋体" panose="02010600030101010101" pitchFamily="2" charset="-122"/>
              </a:rPr>
              <a:t>分布式测试</a:t>
            </a:r>
            <a:r>
              <a:rPr lang="en-US" altLang="zh-CN" sz="2000" b="0" smtClean="0">
                <a:solidFill>
                  <a:srgbClr val="007A77"/>
                </a:solidFill>
                <a:latin typeface="Arial" panose="020B0604020202020204" pitchFamily="34" charset="0"/>
                <a:ea typeface="宋体" panose="02010600030101010101" pitchFamily="2" charset="-122"/>
              </a:rPr>
              <a:t>JMeter</a:t>
            </a:r>
            <a:r>
              <a:rPr lang="zh-CN" altLang="en-US" sz="2000" b="0" smtClean="0">
                <a:solidFill>
                  <a:srgbClr val="007A77"/>
                </a:solidFill>
                <a:latin typeface="Arial" panose="020B0604020202020204" pitchFamily="34" charset="0"/>
                <a:ea typeface="宋体" panose="02010600030101010101" pitchFamily="2" charset="-122"/>
              </a:rPr>
              <a:t>，并确定其中一台机器作为 </a:t>
            </a:r>
            <a:r>
              <a:rPr lang="zh-CN" altLang="en-US" sz="2000" b="0" smtClean="0">
                <a:solidFill>
                  <a:srgbClr val="DC5900"/>
                </a:solidFill>
                <a:latin typeface="Arial" panose="020B0604020202020204" pitchFamily="34" charset="0"/>
                <a:ea typeface="宋体" panose="02010600030101010101" pitchFamily="2" charset="-122"/>
              </a:rPr>
              <a:t>控制器</a:t>
            </a:r>
            <a:r>
              <a:rPr lang="zh-CN" altLang="en-US" sz="2000" b="0" smtClean="0">
                <a:solidFill>
                  <a:srgbClr val="007A77"/>
                </a:solidFill>
                <a:latin typeface="Arial" panose="020B0604020202020204" pitchFamily="34" charset="0"/>
                <a:ea typeface="宋体" panose="02010600030101010101" pitchFamily="2" charset="-122"/>
              </a:rPr>
              <a:t>，其他的机器作为 </a:t>
            </a:r>
            <a:r>
              <a:rPr lang="zh-CN" altLang="en-US" sz="2000" b="0" smtClean="0">
                <a:solidFill>
                  <a:srgbClr val="DC5900"/>
                </a:solidFill>
                <a:latin typeface="Arial" panose="020B0604020202020204" pitchFamily="34" charset="0"/>
                <a:ea typeface="宋体" panose="02010600030101010101" pitchFamily="2" charset="-122"/>
              </a:rPr>
              <a:t>代理</a:t>
            </a:r>
            <a:r>
              <a:rPr lang="zh-CN" altLang="en-US" sz="2000" b="0" smtClean="0">
                <a:solidFill>
                  <a:srgbClr val="007A77"/>
                </a:solidFill>
                <a:latin typeface="Arial" panose="020B0604020202020204" pitchFamily="34" charset="0"/>
                <a:ea typeface="宋体" panose="02010600030101010101" pitchFamily="2" charset="-122"/>
              </a:rPr>
              <a:t>。然后运行所有 </a:t>
            </a:r>
            <a:r>
              <a:rPr lang="zh-CN" altLang="en-US" sz="2000" b="0" smtClean="0">
                <a:solidFill>
                  <a:srgbClr val="DC5900"/>
                </a:solidFill>
                <a:latin typeface="Arial" panose="020B0604020202020204" pitchFamily="34" charset="0"/>
                <a:ea typeface="宋体" panose="02010600030101010101" pitchFamily="2" charset="-122"/>
              </a:rPr>
              <a:t>代理</a:t>
            </a:r>
            <a:r>
              <a:rPr lang="zh-CN" altLang="en-US" sz="2000" b="0" smtClean="0">
                <a:solidFill>
                  <a:srgbClr val="007A77"/>
                </a:solidFill>
                <a:latin typeface="Arial" panose="020B0604020202020204" pitchFamily="34" charset="0"/>
                <a:ea typeface="宋体" panose="02010600030101010101" pitchFamily="2" charset="-122"/>
              </a:rPr>
              <a:t> 机器上的</a:t>
            </a:r>
            <a:r>
              <a:rPr lang="en-US" altLang="zh-CN" sz="2000" b="0" smtClean="0">
                <a:solidFill>
                  <a:srgbClr val="007A77"/>
                </a:solidFill>
                <a:latin typeface="Arial" panose="020B0604020202020204" pitchFamily="34" charset="0"/>
                <a:ea typeface="宋体" panose="02010600030101010101" pitchFamily="2" charset="-122"/>
                <a:hlinkClick r:id="rId2" tooltip="Apache JMeter"/>
              </a:rPr>
              <a:t>JMeter</a:t>
            </a:r>
            <a:r>
              <a:rPr lang="en-US" altLang="zh-CN" sz="2000" b="0" smtClean="0">
                <a:solidFill>
                  <a:srgbClr val="007A77"/>
                </a:solidFill>
                <a:latin typeface="Arial" panose="020B0604020202020204" pitchFamily="34" charset="0"/>
                <a:ea typeface="宋体" panose="02010600030101010101" pitchFamily="2" charset="-122"/>
              </a:rPr>
              <a:t>-server.bat</a:t>
            </a:r>
            <a:r>
              <a:rPr lang="zh-CN" altLang="en-US" sz="2000" b="0" smtClean="0">
                <a:solidFill>
                  <a:srgbClr val="007A77"/>
                </a:solidFill>
                <a:latin typeface="Arial" panose="020B0604020202020204" pitchFamily="34" charset="0"/>
                <a:ea typeface="宋体" panose="02010600030101010101" pitchFamily="2" charset="-122"/>
              </a:rPr>
              <a:t>文件</a:t>
            </a:r>
            <a:r>
              <a:rPr lang="en-US" altLang="zh-CN" sz="2000" b="0" smtClean="0">
                <a:solidFill>
                  <a:srgbClr val="007A77"/>
                </a:solidFill>
                <a:latin typeface="Arial" panose="020B0604020202020204" pitchFamily="34" charset="0"/>
                <a:ea typeface="宋体" panose="02010600030101010101" pitchFamily="2" charset="-122"/>
              </a:rPr>
              <a:t>—</a:t>
            </a:r>
            <a:r>
              <a:rPr lang="zh-CN" altLang="en-US" sz="2000" b="0" smtClean="0">
                <a:solidFill>
                  <a:srgbClr val="007A77"/>
                </a:solidFill>
                <a:latin typeface="Arial" panose="020B0604020202020204" pitchFamily="34" charset="0"/>
                <a:ea typeface="宋体" panose="02010600030101010101" pitchFamily="2" charset="-122"/>
              </a:rPr>
              <a:t>假定我们使用两台机器</a:t>
            </a:r>
            <a:r>
              <a:rPr lang="en-US" altLang="zh-CN" sz="2000" b="0" smtClean="0">
                <a:solidFill>
                  <a:srgbClr val="007A77"/>
                </a:solidFill>
                <a:latin typeface="Arial" panose="020B0604020202020204" pitchFamily="34" charset="0"/>
                <a:ea typeface="宋体" panose="02010600030101010101" pitchFamily="2" charset="-122"/>
              </a:rPr>
              <a:t>172.20.80.47</a:t>
            </a:r>
            <a:r>
              <a:rPr lang="zh-CN" altLang="en-US" sz="2000" b="0" smtClean="0">
                <a:solidFill>
                  <a:srgbClr val="007A77"/>
                </a:solidFill>
                <a:latin typeface="Arial" panose="020B0604020202020204" pitchFamily="34" charset="0"/>
                <a:ea typeface="宋体" panose="02010600030101010101" pitchFamily="2" charset="-122"/>
              </a:rPr>
              <a:t>和</a:t>
            </a:r>
            <a:r>
              <a:rPr lang="en-US" altLang="zh-CN" sz="2000" b="0" smtClean="0">
                <a:solidFill>
                  <a:srgbClr val="007A77"/>
                </a:solidFill>
                <a:latin typeface="Arial" panose="020B0604020202020204" pitchFamily="34" charset="0"/>
                <a:ea typeface="宋体" panose="02010600030101010101" pitchFamily="2" charset="-122"/>
              </a:rPr>
              <a:t>172.20.80.68</a:t>
            </a:r>
            <a:r>
              <a:rPr lang="zh-CN" altLang="en-US" sz="2000" b="0" smtClean="0">
                <a:solidFill>
                  <a:srgbClr val="007A77"/>
                </a:solidFill>
                <a:latin typeface="Arial" panose="020B0604020202020204" pitchFamily="34" charset="0"/>
                <a:ea typeface="宋体" panose="02010600030101010101" pitchFamily="2" charset="-122"/>
              </a:rPr>
              <a:t>作为 </a:t>
            </a:r>
            <a:r>
              <a:rPr lang="zh-CN" altLang="en-US" sz="2000" b="0" smtClean="0">
                <a:solidFill>
                  <a:srgbClr val="DC5900"/>
                </a:solidFill>
                <a:latin typeface="Arial" panose="020B0604020202020204" pitchFamily="34" charset="0"/>
                <a:ea typeface="宋体" panose="02010600030101010101" pitchFamily="2" charset="-122"/>
              </a:rPr>
              <a:t>代理</a:t>
            </a:r>
            <a:r>
              <a:rPr lang="zh-CN" altLang="en-US" sz="2000" b="0" smtClean="0">
                <a:solidFill>
                  <a:srgbClr val="007A77"/>
                </a:solidFill>
                <a:latin typeface="Arial" panose="020B0604020202020204" pitchFamily="34" charset="0"/>
                <a:ea typeface="宋体" panose="02010600030101010101" pitchFamily="2" charset="-122"/>
              </a:rPr>
              <a:t>；</a:t>
            </a:r>
          </a:p>
          <a:p>
            <a:pPr indent="0" eaLnBrk="1" hangingPunct="1">
              <a:spcBef>
                <a:spcPct val="0"/>
              </a:spcBef>
              <a:buClr>
                <a:srgbClr val="DC5900"/>
              </a:buClr>
              <a:buSzPct val="75000"/>
            </a:pPr>
            <a:r>
              <a:rPr lang="en-US" altLang="zh-CN" sz="2000" b="0" smtClean="0">
                <a:solidFill>
                  <a:srgbClr val="007A77"/>
                </a:solidFill>
                <a:latin typeface="Arial" panose="020B0604020202020204" pitchFamily="34" charset="0"/>
                <a:ea typeface="宋体" panose="02010600030101010101" pitchFamily="2" charset="-122"/>
              </a:rPr>
              <a:t>2</a:t>
            </a:r>
            <a:r>
              <a:rPr lang="zh-CN" altLang="en-US" sz="2000" b="0" smtClean="0">
                <a:solidFill>
                  <a:srgbClr val="007A77"/>
                </a:solidFill>
                <a:latin typeface="Arial" panose="020B0604020202020204" pitchFamily="34" charset="0"/>
                <a:ea typeface="宋体" panose="02010600030101010101" pitchFamily="2" charset="-122"/>
              </a:rPr>
              <a:t>、在</a:t>
            </a:r>
            <a:r>
              <a:rPr lang="en-US" altLang="zh-CN" sz="2000" b="0" smtClean="0">
                <a:solidFill>
                  <a:srgbClr val="007A77"/>
                </a:solidFill>
                <a:latin typeface="Arial" panose="020B0604020202020204" pitchFamily="34" charset="0"/>
                <a:ea typeface="宋体" panose="02010600030101010101" pitchFamily="2" charset="-122"/>
              </a:rPr>
              <a:t>Controller </a:t>
            </a:r>
            <a:r>
              <a:rPr lang="zh-CN" altLang="en-US" sz="2000" b="0" smtClean="0">
                <a:solidFill>
                  <a:srgbClr val="007A77"/>
                </a:solidFill>
                <a:latin typeface="Arial" panose="020B0604020202020204" pitchFamily="34" charset="0"/>
                <a:ea typeface="宋体" panose="02010600030101010101" pitchFamily="2" charset="-122"/>
              </a:rPr>
              <a:t>机器的</a:t>
            </a:r>
            <a:r>
              <a:rPr lang="en-US" altLang="zh-CN" sz="2000" b="0" smtClean="0">
                <a:solidFill>
                  <a:srgbClr val="007A77"/>
                </a:solidFill>
                <a:latin typeface="Arial" panose="020B0604020202020204" pitchFamily="34" charset="0"/>
                <a:ea typeface="宋体" panose="02010600030101010101" pitchFamily="2" charset="-122"/>
              </a:rPr>
              <a:t>JMeter</a:t>
            </a:r>
            <a:r>
              <a:rPr lang="zh-CN" altLang="en-US" sz="2000" b="0" smtClean="0">
                <a:solidFill>
                  <a:srgbClr val="007A77"/>
                </a:solidFill>
                <a:latin typeface="Arial" panose="020B0604020202020204" pitchFamily="34" charset="0"/>
                <a:ea typeface="宋体" panose="02010600030101010101" pitchFamily="2" charset="-122"/>
              </a:rPr>
              <a:t>安装目录下找到 </a:t>
            </a:r>
            <a:r>
              <a:rPr lang="en-US" altLang="zh-CN" sz="2000" b="0" smtClean="0">
                <a:solidFill>
                  <a:srgbClr val="007A77"/>
                </a:solidFill>
                <a:latin typeface="Arial" panose="020B0604020202020204" pitchFamily="34" charset="0"/>
                <a:ea typeface="宋体" panose="02010600030101010101" pitchFamily="2" charset="-122"/>
              </a:rPr>
              <a:t>bin </a:t>
            </a:r>
            <a:r>
              <a:rPr lang="zh-CN" altLang="en-US" sz="2000" b="0" smtClean="0">
                <a:solidFill>
                  <a:srgbClr val="007A77"/>
                </a:solidFill>
                <a:latin typeface="Arial" panose="020B0604020202020204" pitchFamily="34" charset="0"/>
                <a:ea typeface="宋体" panose="02010600030101010101" pitchFamily="2" charset="-122"/>
              </a:rPr>
              <a:t>目录，再找到 </a:t>
            </a:r>
            <a:r>
              <a:rPr lang="en-US" altLang="zh-CN" sz="2000" b="0" smtClean="0">
                <a:solidFill>
                  <a:srgbClr val="007A77"/>
                </a:solidFill>
                <a:latin typeface="Arial" panose="020B0604020202020204" pitchFamily="34" charset="0"/>
                <a:ea typeface="宋体" panose="02010600030101010101" pitchFamily="2" charset="-122"/>
              </a:rPr>
              <a:t>jmeter.properties </a:t>
            </a:r>
            <a:r>
              <a:rPr lang="zh-CN" altLang="en-US" sz="2000" b="0" smtClean="0">
                <a:solidFill>
                  <a:srgbClr val="007A77"/>
                </a:solidFill>
                <a:latin typeface="Arial" panose="020B0604020202020204" pitchFamily="34" charset="0"/>
                <a:ea typeface="宋体" panose="02010600030101010101" pitchFamily="2" charset="-122"/>
              </a:rPr>
              <a:t>这个文件，使用记事本或者其他文字编辑工具打开它；</a:t>
            </a:r>
          </a:p>
          <a:p>
            <a:pPr indent="0" eaLnBrk="1" hangingPunct="1">
              <a:spcBef>
                <a:spcPct val="0"/>
              </a:spcBef>
              <a:buClr>
                <a:srgbClr val="DC5900"/>
              </a:buClr>
              <a:buSzPct val="75000"/>
            </a:pPr>
            <a:r>
              <a:rPr lang="en-US" altLang="zh-CN" sz="2000" b="0" smtClean="0">
                <a:solidFill>
                  <a:srgbClr val="007A77"/>
                </a:solidFill>
                <a:latin typeface="Arial" panose="020B0604020202020204" pitchFamily="34" charset="0"/>
                <a:ea typeface="宋体" panose="02010600030101010101" pitchFamily="2" charset="-122"/>
              </a:rPr>
              <a:t>3</a:t>
            </a:r>
            <a:r>
              <a:rPr lang="zh-CN" altLang="en-US" sz="2000" b="0" smtClean="0">
                <a:solidFill>
                  <a:srgbClr val="007A77"/>
                </a:solidFill>
                <a:latin typeface="Arial" panose="020B0604020202020204" pitchFamily="34" charset="0"/>
                <a:ea typeface="宋体" panose="02010600030101010101" pitchFamily="2" charset="-122"/>
              </a:rPr>
              <a:t>、在打开的文件中查找“</a:t>
            </a:r>
            <a:r>
              <a:rPr lang="en-US" altLang="zh-CN" sz="2000" b="0" smtClean="0">
                <a:solidFill>
                  <a:srgbClr val="007A77"/>
                </a:solidFill>
                <a:latin typeface="Arial" panose="020B0604020202020204" pitchFamily="34" charset="0"/>
                <a:ea typeface="宋体" panose="02010600030101010101" pitchFamily="2" charset="-122"/>
              </a:rPr>
              <a:t>remote_hosts=”</a:t>
            </a:r>
            <a:r>
              <a:rPr lang="zh-CN" altLang="en-US" sz="2000" b="0" smtClean="0">
                <a:solidFill>
                  <a:srgbClr val="007A77"/>
                </a:solidFill>
                <a:latin typeface="Arial" panose="020B0604020202020204" pitchFamily="34" charset="0"/>
                <a:ea typeface="宋体" panose="02010600030101010101" pitchFamily="2" charset="-122"/>
              </a:rPr>
              <a:t>这个字符串，你可以找到这样一行“</a:t>
            </a:r>
            <a:r>
              <a:rPr lang="en-US" altLang="zh-CN" sz="2000" b="0" smtClean="0">
                <a:solidFill>
                  <a:srgbClr val="007A77"/>
                </a:solidFill>
                <a:latin typeface="Arial" panose="020B0604020202020204" pitchFamily="34" charset="0"/>
                <a:ea typeface="宋体" panose="02010600030101010101" pitchFamily="2" charset="-122"/>
              </a:rPr>
              <a:t>remote_hosts=127.0.0.1”</a:t>
            </a:r>
            <a:r>
              <a:rPr lang="zh-CN" altLang="en-US" sz="2000" b="0" smtClean="0">
                <a:solidFill>
                  <a:srgbClr val="007A77"/>
                </a:solidFill>
                <a:latin typeface="Arial" panose="020B0604020202020204" pitchFamily="34" charset="0"/>
                <a:ea typeface="宋体" panose="02010600030101010101" pitchFamily="2" charset="-122"/>
              </a:rPr>
              <a:t>。其中的 </a:t>
            </a:r>
            <a:r>
              <a:rPr lang="en-US" altLang="zh-CN" sz="2000" b="0" smtClean="0">
                <a:solidFill>
                  <a:srgbClr val="007A77"/>
                </a:solidFill>
                <a:latin typeface="Arial" panose="020B0604020202020204" pitchFamily="34" charset="0"/>
                <a:ea typeface="宋体" panose="02010600030101010101" pitchFamily="2" charset="-122"/>
              </a:rPr>
              <a:t>127.0..0.1 </a:t>
            </a:r>
            <a:r>
              <a:rPr lang="zh-CN" altLang="en-US" sz="2000" b="0" smtClean="0">
                <a:solidFill>
                  <a:srgbClr val="007A77"/>
                </a:solidFill>
                <a:latin typeface="Arial" panose="020B0604020202020204" pitchFamily="34" charset="0"/>
                <a:ea typeface="宋体" panose="02010600030101010101" pitchFamily="2" charset="-122"/>
              </a:rPr>
              <a:t>表示运行</a:t>
            </a:r>
            <a:r>
              <a:rPr lang="en-US" altLang="zh-CN" sz="2000" b="0" smtClean="0">
                <a:solidFill>
                  <a:srgbClr val="007A77"/>
                </a:solidFill>
                <a:latin typeface="Arial" panose="020B0604020202020204" pitchFamily="34" charset="0"/>
                <a:ea typeface="宋体" panose="02010600030101010101" pitchFamily="2" charset="-122"/>
              </a:rPr>
              <a:t>JMeter</a:t>
            </a:r>
            <a:r>
              <a:rPr lang="zh-CN" altLang="en-US" sz="2000" b="0" smtClean="0">
                <a:solidFill>
                  <a:srgbClr val="007A77"/>
                </a:solidFill>
                <a:latin typeface="Arial" panose="020B0604020202020204" pitchFamily="34" charset="0"/>
                <a:ea typeface="宋体" panose="02010600030101010101" pitchFamily="2" charset="-122"/>
              </a:rPr>
              <a:t>代理的机器，这里需要修改为“</a:t>
            </a:r>
            <a:r>
              <a:rPr lang="en-US" altLang="zh-CN" sz="2000" b="0" smtClean="0">
                <a:solidFill>
                  <a:srgbClr val="007A77"/>
                </a:solidFill>
                <a:latin typeface="Arial" panose="020B0604020202020204" pitchFamily="34" charset="0"/>
                <a:ea typeface="宋体" panose="02010600030101010101" pitchFamily="2" charset="-122"/>
              </a:rPr>
              <a:t>remote_hosts=172.20.80.47</a:t>
            </a:r>
            <a:r>
              <a:rPr lang="zh-CN" altLang="en-US" sz="2000" b="0" smtClean="0">
                <a:solidFill>
                  <a:srgbClr val="007A77"/>
                </a:solidFill>
                <a:latin typeface="Arial" panose="020B0604020202020204" pitchFamily="34" charset="0"/>
                <a:ea typeface="宋体" panose="02010600030101010101" pitchFamily="2" charset="-122"/>
              </a:rPr>
              <a:t>，</a:t>
            </a:r>
            <a:r>
              <a:rPr lang="en-US" altLang="zh-CN" sz="2000" b="0" smtClean="0">
                <a:solidFill>
                  <a:srgbClr val="007A77"/>
                </a:solidFill>
                <a:latin typeface="Arial" panose="020B0604020202020204" pitchFamily="34" charset="0"/>
                <a:ea typeface="宋体" panose="02010600030101010101" pitchFamily="2" charset="-122"/>
              </a:rPr>
              <a:t>172.20.80.68”</a:t>
            </a:r>
            <a:r>
              <a:rPr lang="zh-CN" altLang="en-US" sz="2000" b="0" smtClean="0">
                <a:solidFill>
                  <a:srgbClr val="007A77"/>
                </a:solidFill>
                <a:latin typeface="Arial" panose="020B0604020202020204" pitchFamily="34" charset="0"/>
                <a:ea typeface="宋体" panose="02010600030101010101" pitchFamily="2" charset="-122"/>
              </a:rPr>
              <a:t>；</a:t>
            </a:r>
          </a:p>
          <a:p>
            <a:pPr indent="0" eaLnBrk="1" hangingPunct="1">
              <a:spcBef>
                <a:spcPct val="0"/>
              </a:spcBef>
              <a:buClr>
                <a:srgbClr val="DC5900"/>
              </a:buClr>
              <a:buSzPct val="75000"/>
            </a:pPr>
            <a:r>
              <a:rPr lang="en-US" altLang="zh-CN" sz="2000" b="0" smtClean="0">
                <a:solidFill>
                  <a:srgbClr val="007A77"/>
                </a:solidFill>
                <a:latin typeface="Arial" panose="020B0604020202020204" pitchFamily="34" charset="0"/>
                <a:ea typeface="宋体" panose="02010600030101010101" pitchFamily="2" charset="-122"/>
              </a:rPr>
              <a:t>4</a:t>
            </a:r>
            <a:r>
              <a:rPr lang="zh-CN" altLang="en-US" sz="2000" b="0" smtClean="0">
                <a:solidFill>
                  <a:srgbClr val="007A77"/>
                </a:solidFill>
                <a:latin typeface="Arial" panose="020B0604020202020204" pitchFamily="34" charset="0"/>
                <a:ea typeface="宋体" panose="02010600030101010101" pitchFamily="2" charset="-122"/>
              </a:rPr>
              <a:t>、保存文件，并重新启动</a:t>
            </a:r>
            <a:r>
              <a:rPr lang="zh-CN" altLang="en-US" sz="2000" b="0" smtClean="0">
                <a:solidFill>
                  <a:srgbClr val="DC5900"/>
                </a:solidFill>
                <a:latin typeface="Arial" panose="020B0604020202020204" pitchFamily="34" charset="0"/>
                <a:ea typeface="宋体" panose="02010600030101010101" pitchFamily="2" charset="-122"/>
              </a:rPr>
              <a:t>控制器</a:t>
            </a:r>
            <a:r>
              <a:rPr lang="zh-CN" altLang="en-US" sz="2000" b="0" smtClean="0">
                <a:solidFill>
                  <a:srgbClr val="007A77"/>
                </a:solidFill>
                <a:latin typeface="Arial" panose="020B0604020202020204" pitchFamily="34" charset="0"/>
                <a:ea typeface="宋体" panose="02010600030101010101" pitchFamily="2" charset="-122"/>
              </a:rPr>
              <a:t>机器上的</a:t>
            </a:r>
            <a:r>
              <a:rPr lang="en-US" altLang="zh-CN" sz="2000" b="0" smtClean="0">
                <a:solidFill>
                  <a:srgbClr val="007A77"/>
                </a:solidFill>
                <a:latin typeface="Arial" panose="020B0604020202020204" pitchFamily="34" charset="0"/>
                <a:ea typeface="宋体" panose="02010600030101010101" pitchFamily="2" charset="-122"/>
              </a:rPr>
              <a:t>JMeter</a:t>
            </a:r>
            <a:r>
              <a:rPr lang="zh-CN" altLang="en-US" sz="2000" b="0" smtClean="0">
                <a:solidFill>
                  <a:srgbClr val="007A77"/>
                </a:solidFill>
                <a:latin typeface="Arial" panose="020B0604020202020204" pitchFamily="34" charset="0"/>
                <a:ea typeface="宋体" panose="02010600030101010101" pitchFamily="2" charset="-122"/>
              </a:rPr>
              <a:t>，并进入</a:t>
            </a:r>
            <a:r>
              <a:rPr lang="zh-CN" altLang="en-US" sz="2000" b="0" smtClean="0">
                <a:solidFill>
                  <a:srgbClr val="DC5900"/>
                </a:solidFill>
                <a:latin typeface="Arial" panose="020B0604020202020204" pitchFamily="34" charset="0"/>
                <a:ea typeface="宋体" panose="02010600030101010101" pitchFamily="2" charset="-122"/>
              </a:rPr>
              <a:t>启动 </a:t>
            </a:r>
            <a:r>
              <a:rPr lang="en-US" altLang="zh-CN" sz="2000" b="0" smtClean="0">
                <a:solidFill>
                  <a:srgbClr val="DC5900"/>
                </a:solidFill>
                <a:latin typeface="Arial" panose="020B0604020202020204" pitchFamily="34" charset="0"/>
                <a:ea typeface="宋体" panose="02010600030101010101" pitchFamily="2" charset="-122"/>
              </a:rPr>
              <a:t>-&gt;</a:t>
            </a:r>
            <a:r>
              <a:rPr lang="zh-CN" altLang="en-US" sz="2000" b="0" smtClean="0">
                <a:solidFill>
                  <a:srgbClr val="DC5900"/>
                </a:solidFill>
                <a:latin typeface="Arial" panose="020B0604020202020204" pitchFamily="34" charset="0"/>
                <a:ea typeface="宋体" panose="02010600030101010101" pitchFamily="2" charset="-122"/>
              </a:rPr>
              <a:t>远程启动</a:t>
            </a:r>
            <a:r>
              <a:rPr lang="zh-CN" altLang="en-US" sz="2000" b="0" smtClean="0">
                <a:solidFill>
                  <a:srgbClr val="007A77"/>
                </a:solidFill>
                <a:latin typeface="Arial" panose="020B0604020202020204" pitchFamily="34" charset="0"/>
                <a:ea typeface="宋体" panose="02010600030101010101" pitchFamily="2" charset="-122"/>
              </a:rPr>
              <a:t>菜单项。就会看到我们刚才添加的两个代理的地址，选中即可运行，如果想同时启动所有代理，选择</a:t>
            </a:r>
            <a:r>
              <a:rPr lang="zh-CN" altLang="en-US" sz="2000" b="0" smtClean="0">
                <a:solidFill>
                  <a:srgbClr val="DC5900"/>
                </a:solidFill>
                <a:latin typeface="Arial" panose="020B0604020202020204" pitchFamily="34" charset="0"/>
                <a:ea typeface="宋体" panose="02010600030101010101" pitchFamily="2" charset="-122"/>
              </a:rPr>
              <a:t>远程全部启动</a:t>
            </a:r>
            <a:r>
              <a:rPr lang="zh-CN" altLang="en-US" sz="2000" b="0" smtClean="0">
                <a:solidFill>
                  <a:srgbClr val="007A77"/>
                </a:solidFill>
                <a:latin typeface="Arial" panose="020B0604020202020204" pitchFamily="34" charset="0"/>
                <a:ea typeface="宋体" panose="02010600030101010101" pitchFamily="2" charset="-122"/>
              </a:rPr>
              <a:t>即可。</a:t>
            </a:r>
          </a:p>
          <a:p>
            <a:pPr indent="0">
              <a:spcBef>
                <a:spcPct val="0"/>
              </a:spcBef>
            </a:pPr>
            <a:endParaRPr lang="zh-CN" altLang="en-US" sz="2000" smtClean="0">
              <a:ea typeface="宋体" panose="02010600030101010101" pitchFamily="2" charset="-122"/>
            </a:endParaRPr>
          </a:p>
        </p:txBody>
      </p:sp>
      <p:sp>
        <p:nvSpPr>
          <p:cNvPr id="64515"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239378925"/>
      </p:ext>
    </p:extLst>
  </p:cSld>
  <p:clrMapOvr>
    <a:masterClrMapping/>
  </p:clrMapOvr>
  <p:transition spd="slow">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标题 1"/>
          <p:cNvSpPr>
            <a:spLocks noGrp="1" noChangeArrowheads="1"/>
          </p:cNvSpPr>
          <p:nvPr>
            <p:ph type="title" idx="4294967295"/>
          </p:nvPr>
        </p:nvSpPr>
        <p:spPr/>
        <p:txBody>
          <a:bodyPr/>
          <a:lstStyle/>
          <a:p>
            <a:pPr eaLnBrk="1" hangingPunct="1"/>
            <a:r>
              <a:rPr lang="en-US" altLang="zh-CN" smtClean="0">
                <a:ea typeface="宋体" panose="02010600030101010101" pitchFamily="2" charset="-122"/>
              </a:rPr>
              <a:t>Jmeter</a:t>
            </a:r>
            <a:r>
              <a:rPr lang="zh-CN" altLang="en-US" smtClean="0">
                <a:ea typeface="宋体" panose="02010600030101010101" pitchFamily="2" charset="-122"/>
              </a:rPr>
              <a:t>结果分析一、 图形报表</a:t>
            </a:r>
          </a:p>
        </p:txBody>
      </p:sp>
      <p:sp>
        <p:nvSpPr>
          <p:cNvPr id="65538" name="内容占位符 2"/>
          <p:cNvSpPr>
            <a:spLocks noGrp="1" noChangeArrowheads="1"/>
          </p:cNvSpPr>
          <p:nvPr>
            <p:ph idx="4294967295"/>
          </p:nvPr>
        </p:nvSpPr>
        <p:spPr>
          <a:xfrm>
            <a:off x="0" y="1219200"/>
            <a:ext cx="9144000" cy="762000"/>
          </a:xfrm>
        </p:spPr>
        <p:txBody>
          <a:bodyPr/>
          <a:lstStyle/>
          <a:p>
            <a:pPr lvl="1" eaLnBrk="1" hangingPunct="1"/>
            <a:r>
              <a:rPr lang="zh-CN" altLang="en-US" smtClean="0">
                <a:ea typeface="宋体" panose="02010600030101010101" pitchFamily="2" charset="-122"/>
              </a:rPr>
              <a:t>对本机</a:t>
            </a:r>
            <a:r>
              <a:rPr lang="en-US" altLang="zh-CN" smtClean="0">
                <a:ea typeface="宋体" panose="02010600030101010101" pitchFamily="2" charset="-122"/>
              </a:rPr>
              <a:t>mysql</a:t>
            </a:r>
            <a:r>
              <a:rPr lang="zh-CN" altLang="en-US" smtClean="0">
                <a:ea typeface="宋体" panose="02010600030101010101" pitchFamily="2" charset="-122"/>
              </a:rPr>
              <a:t>数据库进行查询的图形结果</a:t>
            </a:r>
          </a:p>
          <a:p>
            <a:pPr lvl="1" eaLnBrk="1" hangingPunct="1"/>
            <a:endParaRPr lang="zh-CN" altLang="en-US" smtClean="0">
              <a:ea typeface="宋体" panose="02010600030101010101" pitchFamily="2" charset="-122"/>
            </a:endParaRPr>
          </a:p>
        </p:txBody>
      </p:sp>
      <p:sp>
        <p:nvSpPr>
          <p:cNvPr id="6553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655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76400"/>
            <a:ext cx="7848600" cy="474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0196262"/>
      </p:ext>
    </p:extLst>
  </p:cSld>
  <p:clrMapOvr>
    <a:masterClrMapping/>
  </p:clrMapOvr>
  <p:transition spd="slow">
    <p:wipe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标题 1"/>
          <p:cNvSpPr>
            <a:spLocks noGrp="1" noChangeArrowheads="1"/>
          </p:cNvSpPr>
          <p:nvPr>
            <p:ph type="title" idx="4294967295"/>
          </p:nvPr>
        </p:nvSpPr>
        <p:spPr/>
        <p:txBody>
          <a:bodyPr/>
          <a:lstStyle/>
          <a:p>
            <a:pPr eaLnBrk="1" hangingPunct="1"/>
            <a:endParaRPr lang="zh-CN" altLang="zh-CN" smtClean="0">
              <a:ea typeface="宋体" panose="02010600030101010101" pitchFamily="2" charset="-122"/>
            </a:endParaRPr>
          </a:p>
        </p:txBody>
      </p:sp>
      <p:sp>
        <p:nvSpPr>
          <p:cNvPr id="66562" name="内容占位符 2"/>
          <p:cNvSpPr>
            <a:spLocks noGrp="1" noChangeArrowheads="1"/>
          </p:cNvSpPr>
          <p:nvPr>
            <p:ph idx="4294967295"/>
          </p:nvPr>
        </p:nvSpPr>
        <p:spPr/>
        <p:txBody>
          <a:bodyPr/>
          <a:lstStyle/>
          <a:p>
            <a:pPr eaLnBrk="1" hangingPunct="1">
              <a:lnSpc>
                <a:spcPct val="90000"/>
              </a:lnSpc>
            </a:pPr>
            <a:r>
              <a:rPr lang="zh-CN" altLang="en-US" sz="2600" smtClean="0">
                <a:ea typeface="宋体" panose="02010600030101010101" pitchFamily="2" charset="-122"/>
              </a:rPr>
              <a:t>图表底部参数的含义如下：</a:t>
            </a:r>
          </a:p>
          <a:p>
            <a:pPr lvl="1" eaLnBrk="1" hangingPunct="1">
              <a:lnSpc>
                <a:spcPct val="90000"/>
              </a:lnSpc>
            </a:pPr>
            <a:r>
              <a:rPr lang="zh-CN" altLang="en-US" sz="2600" smtClean="0">
                <a:ea typeface="宋体" panose="02010600030101010101" pitchFamily="2" charset="-122"/>
              </a:rPr>
              <a:t>样本数目：是总共发送到服务器的请求数。 </a:t>
            </a:r>
          </a:p>
          <a:p>
            <a:pPr lvl="1" eaLnBrk="1" hangingPunct="1">
              <a:lnSpc>
                <a:spcPct val="90000"/>
              </a:lnSpc>
            </a:pPr>
            <a:r>
              <a:rPr lang="zh-CN" altLang="en-US" sz="2600" smtClean="0">
                <a:ea typeface="宋体" panose="02010600030101010101" pitchFamily="2" charset="-122"/>
              </a:rPr>
              <a:t>最新样本：是代表时间的数字</a:t>
            </a:r>
            <a:r>
              <a:rPr lang="en-US" altLang="zh-CN" sz="2600" smtClean="0">
                <a:ea typeface="宋体" panose="02010600030101010101" pitchFamily="2" charset="-122"/>
              </a:rPr>
              <a:t>,</a:t>
            </a:r>
            <a:r>
              <a:rPr lang="zh-CN" altLang="en-US" sz="2600" smtClean="0">
                <a:ea typeface="宋体" panose="02010600030101010101" pitchFamily="2" charset="-122"/>
              </a:rPr>
              <a:t>是服务器响应最后一个请求的时间。 </a:t>
            </a:r>
          </a:p>
          <a:p>
            <a:pPr lvl="1" eaLnBrk="1" hangingPunct="1">
              <a:lnSpc>
                <a:spcPct val="90000"/>
              </a:lnSpc>
            </a:pPr>
            <a:r>
              <a:rPr lang="zh-CN" altLang="en-US" sz="2600" smtClean="0">
                <a:ea typeface="宋体" panose="02010600030101010101" pitchFamily="2" charset="-122"/>
              </a:rPr>
              <a:t>吞吐量：是服务器每分钟处理的请求数。 </a:t>
            </a:r>
          </a:p>
          <a:p>
            <a:pPr lvl="1" eaLnBrk="1" hangingPunct="1">
              <a:lnSpc>
                <a:spcPct val="90000"/>
              </a:lnSpc>
            </a:pPr>
            <a:r>
              <a:rPr lang="zh-CN" altLang="en-US" sz="2600" smtClean="0">
                <a:ea typeface="宋体" panose="02010600030101010101" pitchFamily="2" charset="-122"/>
              </a:rPr>
              <a:t>平均值：是总运行时间除以发送到服务器的请求数。 </a:t>
            </a:r>
          </a:p>
          <a:p>
            <a:pPr lvl="1" eaLnBrk="1" hangingPunct="1">
              <a:lnSpc>
                <a:spcPct val="90000"/>
              </a:lnSpc>
            </a:pPr>
            <a:r>
              <a:rPr lang="zh-CN" altLang="en-US" sz="2600" smtClean="0">
                <a:ea typeface="宋体" panose="02010600030101010101" pitchFamily="2" charset="-122"/>
              </a:rPr>
              <a:t>中间值：是代表时间的数字，有一半的服务器响应时间低于该值而另一半高于该值。 </a:t>
            </a:r>
          </a:p>
          <a:p>
            <a:pPr lvl="1" eaLnBrk="1" hangingPunct="1">
              <a:lnSpc>
                <a:spcPct val="90000"/>
              </a:lnSpc>
            </a:pPr>
            <a:r>
              <a:rPr lang="zh-CN" altLang="en-US" sz="2600" smtClean="0">
                <a:ea typeface="宋体" panose="02010600030101010101" pitchFamily="2" charset="-122"/>
              </a:rPr>
              <a:t>偏离：表示服务器响应时间变化、离散程度测量值的大小，或者，换句话说，就是数据的分布。 偏离越大，表示方差越大，即数据波动越大</a:t>
            </a:r>
          </a:p>
          <a:p>
            <a:pPr eaLnBrk="1" hangingPunct="1">
              <a:lnSpc>
                <a:spcPct val="90000"/>
              </a:lnSpc>
            </a:pPr>
            <a:endParaRPr lang="zh-CN" altLang="en-US" sz="2600" smtClean="0">
              <a:ea typeface="宋体" panose="02010600030101010101" pitchFamily="2" charset="-122"/>
            </a:endParaRPr>
          </a:p>
        </p:txBody>
      </p:sp>
      <p:sp>
        <p:nvSpPr>
          <p:cNvPr id="66563"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Tree>
    <p:extLst>
      <p:ext uri="{BB962C8B-B14F-4D97-AF65-F5344CB8AC3E}">
        <p14:creationId xmlns:p14="http://schemas.microsoft.com/office/powerpoint/2010/main" val="1509441231"/>
      </p:ext>
    </p:extLst>
  </p:cSld>
  <p:clrMapOvr>
    <a:masterClrMapping/>
  </p:clrMapOvr>
  <p:transition spd="slow">
    <p:wipe dir="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标题 1"/>
          <p:cNvSpPr>
            <a:spLocks noGrp="1" noChangeArrowheads="1"/>
          </p:cNvSpPr>
          <p:nvPr>
            <p:ph type="title" idx="4294967295"/>
          </p:nvPr>
        </p:nvSpPr>
        <p:spPr/>
        <p:txBody>
          <a:bodyPr>
            <a:normAutofit fontScale="90000"/>
          </a:bodyPr>
          <a:lstStyle/>
          <a:p>
            <a:pPr eaLnBrk="1" hangingPunct="1"/>
            <a:r>
              <a:rPr lang="en-US" altLang="zh-CN" smtClean="0">
                <a:ea typeface="宋体" panose="02010600030101010101" pitchFamily="2" charset="-122"/>
              </a:rPr>
              <a:t>20</a:t>
            </a:r>
            <a:r>
              <a:rPr lang="zh-CN" altLang="en-US" smtClean="0">
                <a:ea typeface="宋体" panose="02010600030101010101" pitchFamily="2" charset="-122"/>
              </a:rPr>
              <a:t>个用户浏览网络课堂的图形结果</a:t>
            </a:r>
          </a:p>
        </p:txBody>
      </p:sp>
      <p:sp>
        <p:nvSpPr>
          <p:cNvPr id="67586" name="内容占位符 2"/>
          <p:cNvSpPr>
            <a:spLocks noGrp="1" noChangeArrowheads="1"/>
          </p:cNvSpPr>
          <p:nvPr>
            <p:ph idx="4294967295"/>
          </p:nvPr>
        </p:nvSpPr>
        <p:spPr/>
        <p:txBody>
          <a:bodyPr/>
          <a:lstStyle/>
          <a:p>
            <a:pPr eaLnBrk="1" hangingPunct="1"/>
            <a:endParaRPr lang="zh-CN" altLang="zh-CN" smtClean="0">
              <a:ea typeface="宋体" panose="02010600030101010101" pitchFamily="2" charset="-122"/>
            </a:endParaRPr>
          </a:p>
        </p:txBody>
      </p:sp>
      <p:sp>
        <p:nvSpPr>
          <p:cNvPr id="67587"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6758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858202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9185728"/>
      </p:ext>
    </p:extLst>
  </p:cSld>
  <p:clrMapOvr>
    <a:masterClrMapping/>
  </p:clrMapOvr>
  <p:transition spd="slow">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标题 1"/>
          <p:cNvSpPr>
            <a:spLocks noGrp="1" noChangeArrowheads="1"/>
          </p:cNvSpPr>
          <p:nvPr>
            <p:ph type="title" idx="4294967295"/>
          </p:nvPr>
        </p:nvSpPr>
        <p:spPr/>
        <p:txBody>
          <a:bodyPr/>
          <a:lstStyle/>
          <a:p>
            <a:pPr eaLnBrk="1" hangingPunct="1"/>
            <a:r>
              <a:rPr lang="zh-CN" altLang="en-US" smtClean="0">
                <a:ea typeface="宋体" panose="02010600030101010101" pitchFamily="2" charset="-122"/>
              </a:rPr>
              <a:t>二、</a:t>
            </a:r>
            <a:r>
              <a:rPr lang="en-US" altLang="zh-CN" smtClean="0">
                <a:ea typeface="宋体" panose="02010600030101010101" pitchFamily="2" charset="-122"/>
              </a:rPr>
              <a:t> </a:t>
            </a:r>
            <a:r>
              <a:rPr lang="zh-CN" altLang="en-US" smtClean="0">
                <a:ea typeface="宋体" panose="02010600030101010101" pitchFamily="2" charset="-122"/>
              </a:rPr>
              <a:t>聚合报告</a:t>
            </a:r>
          </a:p>
        </p:txBody>
      </p:sp>
      <p:sp>
        <p:nvSpPr>
          <p:cNvPr id="68610" name="内容占位符 2"/>
          <p:cNvSpPr>
            <a:spLocks noGrp="1" noChangeArrowheads="1"/>
          </p:cNvSpPr>
          <p:nvPr>
            <p:ph idx="4294967295"/>
          </p:nvPr>
        </p:nvSpPr>
        <p:spPr>
          <a:xfrm>
            <a:off x="152400" y="2362200"/>
            <a:ext cx="8763000" cy="4038600"/>
          </a:xfrm>
        </p:spPr>
        <p:txBody>
          <a:bodyPr/>
          <a:lstStyle/>
          <a:p>
            <a:pPr eaLnBrk="1" hangingPunct="1">
              <a:lnSpc>
                <a:spcPct val="80000"/>
              </a:lnSpc>
            </a:pPr>
            <a:r>
              <a:rPr lang="en-US" altLang="zh-CN" sz="1800" smtClean="0">
                <a:ea typeface="宋体" panose="02010600030101010101" pitchFamily="2" charset="-122"/>
              </a:rPr>
              <a:t>Label</a:t>
            </a:r>
            <a:r>
              <a:rPr lang="zh-CN" altLang="en-US" sz="1800" smtClean="0">
                <a:ea typeface="宋体" panose="02010600030101010101" pitchFamily="2" charset="-122"/>
              </a:rPr>
              <a:t>：说明是请求类型，如</a:t>
            </a:r>
            <a:r>
              <a:rPr lang="en-US" altLang="zh-CN" sz="1800" smtClean="0">
                <a:ea typeface="宋体" panose="02010600030101010101" pitchFamily="2" charset="-122"/>
              </a:rPr>
              <a:t>Http</a:t>
            </a:r>
            <a:r>
              <a:rPr lang="zh-CN" altLang="en-US" sz="1800" smtClean="0">
                <a:ea typeface="宋体" panose="02010600030101010101" pitchFamily="2" charset="-122"/>
              </a:rPr>
              <a:t>，</a:t>
            </a:r>
            <a:r>
              <a:rPr lang="en-US" altLang="zh-CN" sz="1800" smtClean="0">
                <a:ea typeface="宋体" panose="02010600030101010101" pitchFamily="2" charset="-122"/>
              </a:rPr>
              <a:t>FTP</a:t>
            </a:r>
            <a:r>
              <a:rPr lang="zh-CN" altLang="en-US" sz="1800" smtClean="0">
                <a:ea typeface="宋体" panose="02010600030101010101" pitchFamily="2" charset="-122"/>
              </a:rPr>
              <a:t>等请求。 </a:t>
            </a:r>
          </a:p>
          <a:p>
            <a:pPr eaLnBrk="1" hangingPunct="1">
              <a:lnSpc>
                <a:spcPct val="80000"/>
              </a:lnSpc>
            </a:pPr>
            <a:r>
              <a:rPr lang="en-US" altLang="zh-CN" sz="1800" smtClean="0">
                <a:ea typeface="宋体" panose="02010600030101010101" pitchFamily="2" charset="-122"/>
              </a:rPr>
              <a:t>#Samples</a:t>
            </a:r>
            <a:r>
              <a:rPr lang="zh-CN" altLang="en-US" sz="1800" smtClean="0">
                <a:ea typeface="宋体" panose="02010600030101010101" pitchFamily="2" charset="-122"/>
              </a:rPr>
              <a:t>：也就是图形报表中的样本数目，总共发送到服务器的样本数目。 </a:t>
            </a:r>
          </a:p>
          <a:p>
            <a:pPr eaLnBrk="1" hangingPunct="1">
              <a:lnSpc>
                <a:spcPct val="80000"/>
              </a:lnSpc>
            </a:pPr>
            <a:r>
              <a:rPr lang="en-US" altLang="zh-CN" sz="1800" smtClean="0">
                <a:ea typeface="宋体" panose="02010600030101010101" pitchFamily="2" charset="-122"/>
              </a:rPr>
              <a:t>Average</a:t>
            </a:r>
            <a:r>
              <a:rPr lang="zh-CN" altLang="en-US" sz="1800" smtClean="0">
                <a:ea typeface="宋体" panose="02010600030101010101" pitchFamily="2" charset="-122"/>
              </a:rPr>
              <a:t>：也就是图形报表中的平均值，是总运行时间除以发送到服务器的请求数。 </a:t>
            </a:r>
          </a:p>
          <a:p>
            <a:pPr eaLnBrk="1" hangingPunct="1">
              <a:lnSpc>
                <a:spcPct val="80000"/>
              </a:lnSpc>
            </a:pPr>
            <a:r>
              <a:rPr lang="en-US" altLang="zh-CN" sz="1800" smtClean="0">
                <a:ea typeface="宋体" panose="02010600030101010101" pitchFamily="2" charset="-122"/>
              </a:rPr>
              <a:t>Median</a:t>
            </a:r>
            <a:r>
              <a:rPr lang="zh-CN" altLang="en-US" sz="1800" smtClean="0">
                <a:ea typeface="宋体" panose="02010600030101010101" pitchFamily="2" charset="-122"/>
              </a:rPr>
              <a:t>：也就是图形报表中的中间值，是代表时间的数字，有一半的服务器响应时间低于该值而另一半高于该值。 </a:t>
            </a:r>
          </a:p>
          <a:p>
            <a:pPr eaLnBrk="1" hangingPunct="1">
              <a:lnSpc>
                <a:spcPct val="80000"/>
              </a:lnSpc>
            </a:pPr>
            <a:r>
              <a:rPr lang="en-US" altLang="zh-CN" sz="1800" smtClean="0">
                <a:ea typeface="宋体" panose="02010600030101010101" pitchFamily="2" charset="-122"/>
              </a:rPr>
              <a:t>90%line</a:t>
            </a:r>
            <a:r>
              <a:rPr lang="zh-CN" altLang="en-US" sz="1800" smtClean="0">
                <a:ea typeface="宋体" panose="02010600030101010101" pitchFamily="2" charset="-122"/>
              </a:rPr>
              <a:t>：是指</a:t>
            </a:r>
            <a:r>
              <a:rPr lang="en-US" altLang="zh-CN" sz="1800" smtClean="0">
                <a:ea typeface="宋体" panose="02010600030101010101" pitchFamily="2" charset="-122"/>
              </a:rPr>
              <a:t>90%</a:t>
            </a:r>
            <a:r>
              <a:rPr lang="zh-CN" altLang="en-US" sz="1800" smtClean="0">
                <a:ea typeface="宋体" panose="02010600030101010101" pitchFamily="2" charset="-122"/>
              </a:rPr>
              <a:t>请求（用户）的响应时间。 </a:t>
            </a:r>
          </a:p>
          <a:p>
            <a:pPr eaLnBrk="1" hangingPunct="1">
              <a:lnSpc>
                <a:spcPct val="80000"/>
              </a:lnSpc>
            </a:pPr>
            <a:r>
              <a:rPr lang="en-US" altLang="zh-CN" sz="1800" smtClean="0">
                <a:ea typeface="宋体" panose="02010600030101010101" pitchFamily="2" charset="-122"/>
              </a:rPr>
              <a:t>Min</a:t>
            </a:r>
            <a:r>
              <a:rPr lang="zh-CN" altLang="en-US" sz="1800" smtClean="0">
                <a:ea typeface="宋体" panose="02010600030101010101" pitchFamily="2" charset="-122"/>
              </a:rPr>
              <a:t>：是代表时间的数字</a:t>
            </a:r>
            <a:r>
              <a:rPr lang="en-US" altLang="zh-CN" sz="1800" smtClean="0">
                <a:ea typeface="宋体" panose="02010600030101010101" pitchFamily="2" charset="-122"/>
              </a:rPr>
              <a:t>,</a:t>
            </a:r>
            <a:r>
              <a:rPr lang="zh-CN" altLang="en-US" sz="1800" smtClean="0">
                <a:ea typeface="宋体" panose="02010600030101010101" pitchFamily="2" charset="-122"/>
              </a:rPr>
              <a:t>是服务器响应的最短时间。 </a:t>
            </a:r>
          </a:p>
          <a:p>
            <a:pPr eaLnBrk="1" hangingPunct="1">
              <a:lnSpc>
                <a:spcPct val="80000"/>
              </a:lnSpc>
            </a:pPr>
            <a:r>
              <a:rPr lang="en-US" altLang="zh-CN" sz="1800" smtClean="0">
                <a:ea typeface="宋体" panose="02010600030101010101" pitchFamily="2" charset="-122"/>
              </a:rPr>
              <a:t>Max: </a:t>
            </a:r>
            <a:r>
              <a:rPr lang="zh-CN" altLang="en-US" sz="1800" smtClean="0">
                <a:ea typeface="宋体" panose="02010600030101010101" pitchFamily="2" charset="-122"/>
              </a:rPr>
              <a:t>是代表时间的数字</a:t>
            </a:r>
            <a:r>
              <a:rPr lang="en-US" altLang="zh-CN" sz="1800" smtClean="0">
                <a:ea typeface="宋体" panose="02010600030101010101" pitchFamily="2" charset="-122"/>
              </a:rPr>
              <a:t>,</a:t>
            </a:r>
            <a:r>
              <a:rPr lang="zh-CN" altLang="en-US" sz="1800" smtClean="0">
                <a:ea typeface="宋体" panose="02010600030101010101" pitchFamily="2" charset="-122"/>
              </a:rPr>
              <a:t>是服务器响应的最长时间。 </a:t>
            </a:r>
          </a:p>
          <a:p>
            <a:pPr eaLnBrk="1" hangingPunct="1">
              <a:lnSpc>
                <a:spcPct val="80000"/>
              </a:lnSpc>
            </a:pPr>
            <a:r>
              <a:rPr lang="en-US" altLang="zh-CN" sz="1800" smtClean="0">
                <a:ea typeface="宋体" panose="02010600030101010101" pitchFamily="2" charset="-122"/>
              </a:rPr>
              <a:t>Error%:</a:t>
            </a:r>
            <a:r>
              <a:rPr lang="zh-CN" altLang="en-US" sz="1800" smtClean="0">
                <a:ea typeface="宋体" panose="02010600030101010101" pitchFamily="2" charset="-122"/>
              </a:rPr>
              <a:t>请求的错误百分比。 </a:t>
            </a:r>
          </a:p>
          <a:p>
            <a:pPr eaLnBrk="1" hangingPunct="1">
              <a:lnSpc>
                <a:spcPct val="80000"/>
              </a:lnSpc>
            </a:pPr>
            <a:r>
              <a:rPr lang="en-US" altLang="zh-CN" sz="1800" smtClean="0">
                <a:ea typeface="宋体" panose="02010600030101010101" pitchFamily="2" charset="-122"/>
              </a:rPr>
              <a:t>Throughput:</a:t>
            </a:r>
            <a:r>
              <a:rPr lang="zh-CN" altLang="en-US" sz="1800" smtClean="0">
                <a:ea typeface="宋体" panose="02010600030101010101" pitchFamily="2" charset="-122"/>
              </a:rPr>
              <a:t>也就是图形报表中的吞吐量，这里是服务器每单位时间处理的请求数，注意查看是秒或是分钟。 </a:t>
            </a:r>
          </a:p>
          <a:p>
            <a:pPr eaLnBrk="1" hangingPunct="1">
              <a:lnSpc>
                <a:spcPct val="80000"/>
              </a:lnSpc>
            </a:pPr>
            <a:r>
              <a:rPr lang="en-US" altLang="zh-CN" sz="1800" smtClean="0">
                <a:ea typeface="宋体" panose="02010600030101010101" pitchFamily="2" charset="-122"/>
              </a:rPr>
              <a:t>KB/sec:</a:t>
            </a:r>
            <a:r>
              <a:rPr lang="zh-CN" altLang="en-US" sz="1800" smtClean="0">
                <a:ea typeface="宋体" panose="02010600030101010101" pitchFamily="2" charset="-122"/>
              </a:rPr>
              <a:t>是每秒钟请求的字节数。 </a:t>
            </a:r>
          </a:p>
        </p:txBody>
      </p:sp>
      <p:sp>
        <p:nvSpPr>
          <p:cNvPr id="68611"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686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95400"/>
            <a:ext cx="8991600"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2994384"/>
      </p:ext>
    </p:extLst>
  </p:cSld>
  <p:clrMapOvr>
    <a:masterClrMapping/>
  </p:clrMapOvr>
  <p:transition spd="slow">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标题 1"/>
          <p:cNvSpPr>
            <a:spLocks noGrp="1" noChangeArrowheads="1"/>
          </p:cNvSpPr>
          <p:nvPr>
            <p:ph type="title" idx="4294967295"/>
          </p:nvPr>
        </p:nvSpPr>
        <p:spPr/>
        <p:txBody>
          <a:bodyPr/>
          <a:lstStyle/>
          <a:p>
            <a:pPr eaLnBrk="1" hangingPunct="1"/>
            <a:endParaRPr lang="zh-CN" altLang="zh-CN" smtClean="0">
              <a:ea typeface="宋体" panose="02010600030101010101" pitchFamily="2" charset="-122"/>
            </a:endParaRPr>
          </a:p>
        </p:txBody>
      </p:sp>
      <p:sp>
        <p:nvSpPr>
          <p:cNvPr id="69634" name="内容占位符 2"/>
          <p:cNvSpPr>
            <a:spLocks noGrp="1" noChangeArrowheads="1"/>
          </p:cNvSpPr>
          <p:nvPr>
            <p:ph idx="4294967295"/>
          </p:nvPr>
        </p:nvSpPr>
        <p:spPr>
          <a:xfrm>
            <a:off x="228600" y="2743200"/>
            <a:ext cx="8458200" cy="2743200"/>
          </a:xfrm>
        </p:spPr>
        <p:txBody>
          <a:bodyPr>
            <a:normAutofit fontScale="92500" lnSpcReduction="10000"/>
          </a:bodyPr>
          <a:lstStyle/>
          <a:p>
            <a:pPr eaLnBrk="1" hangingPunct="1">
              <a:lnSpc>
                <a:spcPct val="90000"/>
              </a:lnSpc>
            </a:pPr>
            <a:r>
              <a:rPr lang="zh-CN" altLang="en-US" smtClean="0">
                <a:ea typeface="宋体" panose="02010600030101010101" pitchFamily="2" charset="-122"/>
              </a:rPr>
              <a:t>以上是对四川理工学院</a:t>
            </a:r>
            <a:r>
              <a:rPr lang="en-US" altLang="zh-CN" smtClean="0">
                <a:ea typeface="宋体" panose="02010600030101010101" pitchFamily="2" charset="-122"/>
              </a:rPr>
              <a:t>-</a:t>
            </a:r>
            <a:r>
              <a:rPr lang="zh-CN" altLang="en-US" smtClean="0">
                <a:ea typeface="宋体" panose="02010600030101010101" pitchFamily="2" charset="-122"/>
              </a:rPr>
              <a:t>网络课堂的操作使用测试</a:t>
            </a:r>
            <a:endParaRPr lang="en-US" altLang="zh-CN" smtClean="0">
              <a:ea typeface="宋体" panose="02010600030101010101" pitchFamily="2" charset="-122"/>
            </a:endParaRPr>
          </a:p>
          <a:p>
            <a:pPr lvl="1" eaLnBrk="1" hangingPunct="1">
              <a:lnSpc>
                <a:spcPct val="90000"/>
              </a:lnSpc>
            </a:pPr>
            <a:r>
              <a:rPr lang="zh-CN" altLang="en-US" smtClean="0">
                <a:ea typeface="宋体" panose="02010600030101010101" pitchFamily="2" charset="-122"/>
              </a:rPr>
              <a:t>每个用户执行如下操作</a:t>
            </a:r>
            <a:endParaRPr lang="en-US" altLang="zh-CN" smtClean="0">
              <a:ea typeface="宋体" panose="02010600030101010101" pitchFamily="2" charset="-122"/>
            </a:endParaRPr>
          </a:p>
          <a:p>
            <a:pPr lvl="2" eaLnBrk="1" hangingPunct="1">
              <a:lnSpc>
                <a:spcPct val="90000"/>
              </a:lnSpc>
            </a:pPr>
            <a:r>
              <a:rPr lang="zh-CN" altLang="en-US" smtClean="0">
                <a:ea typeface="宋体" panose="02010600030101010101" pitchFamily="2" charset="-122"/>
              </a:rPr>
              <a:t>打开学校主页</a:t>
            </a:r>
            <a:endParaRPr lang="en-US" altLang="zh-CN" smtClean="0">
              <a:ea typeface="宋体" panose="02010600030101010101" pitchFamily="2" charset="-122"/>
            </a:endParaRPr>
          </a:p>
          <a:p>
            <a:pPr lvl="2" eaLnBrk="1" hangingPunct="1">
              <a:lnSpc>
                <a:spcPct val="90000"/>
              </a:lnSpc>
            </a:pPr>
            <a:r>
              <a:rPr lang="zh-CN" altLang="en-US" smtClean="0">
                <a:ea typeface="宋体" panose="02010600030101010101" pitchFamily="2" charset="-122"/>
              </a:rPr>
              <a:t>打开网络课堂主页</a:t>
            </a:r>
            <a:endParaRPr lang="en-US" altLang="zh-CN" smtClean="0">
              <a:ea typeface="宋体" panose="02010600030101010101" pitchFamily="2" charset="-122"/>
            </a:endParaRPr>
          </a:p>
          <a:p>
            <a:pPr lvl="2" eaLnBrk="1" hangingPunct="1">
              <a:lnSpc>
                <a:spcPct val="90000"/>
              </a:lnSpc>
            </a:pPr>
            <a:r>
              <a:rPr lang="zh-CN" altLang="en-US" smtClean="0">
                <a:ea typeface="宋体" panose="02010600030101010101" pitchFamily="2" charset="-122"/>
              </a:rPr>
              <a:t>搜索</a:t>
            </a:r>
            <a:endParaRPr lang="en-US" altLang="zh-CN" smtClean="0">
              <a:ea typeface="宋体" panose="02010600030101010101" pitchFamily="2" charset="-122"/>
            </a:endParaRPr>
          </a:p>
          <a:p>
            <a:pPr lvl="2" eaLnBrk="1" hangingPunct="1">
              <a:lnSpc>
                <a:spcPct val="90000"/>
              </a:lnSpc>
            </a:pPr>
            <a:r>
              <a:rPr lang="zh-CN" altLang="en-US" smtClean="0">
                <a:ea typeface="宋体" panose="02010600030101010101" pitchFamily="2" charset="-122"/>
              </a:rPr>
              <a:t>点击</a:t>
            </a:r>
          </a:p>
        </p:txBody>
      </p:sp>
      <p:sp>
        <p:nvSpPr>
          <p:cNvPr id="69635"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6963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295400"/>
            <a:ext cx="8915400" cy="117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8938" y="3810000"/>
            <a:ext cx="494506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3608567"/>
      </p:ext>
    </p:extLst>
  </p:cSld>
  <p:clrMapOvr>
    <a:masterClrMapping/>
  </p:clrMapOvr>
  <p:transition spd="slow">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标题 1"/>
          <p:cNvSpPr>
            <a:spLocks noGrp="1" noChangeArrowheads="1"/>
          </p:cNvSpPr>
          <p:nvPr>
            <p:ph type="title" idx="4294967295"/>
          </p:nvPr>
        </p:nvSpPr>
        <p:spPr/>
        <p:txBody>
          <a:bodyPr/>
          <a:lstStyle/>
          <a:p>
            <a:pPr eaLnBrk="1" hangingPunct="1"/>
            <a:r>
              <a:rPr lang="zh-CN" altLang="en-US" smtClean="0">
                <a:ea typeface="宋体" panose="02010600030101010101" pitchFamily="2" charset="-122"/>
              </a:rPr>
              <a:t>让</a:t>
            </a:r>
            <a:r>
              <a:rPr lang="en-US" altLang="zh-CN" smtClean="0">
                <a:ea typeface="宋体" panose="02010600030101010101" pitchFamily="2" charset="-122"/>
              </a:rPr>
              <a:t>JMETER</a:t>
            </a:r>
            <a:r>
              <a:rPr lang="zh-CN" altLang="en-US" smtClean="0">
                <a:ea typeface="宋体" panose="02010600030101010101" pitchFamily="2" charset="-122"/>
              </a:rPr>
              <a:t>支持中文</a:t>
            </a:r>
          </a:p>
        </p:txBody>
      </p:sp>
      <p:sp>
        <p:nvSpPr>
          <p:cNvPr id="70658" name="内容占位符 2"/>
          <p:cNvSpPr>
            <a:spLocks noGrp="1" noChangeArrowheads="1"/>
          </p:cNvSpPr>
          <p:nvPr>
            <p:ph idx="4294967295"/>
          </p:nvPr>
        </p:nvSpPr>
        <p:spPr/>
        <p:txBody>
          <a:bodyPr/>
          <a:lstStyle/>
          <a:p>
            <a:pPr eaLnBrk="1" hangingPunct="1"/>
            <a:r>
              <a:rPr lang="zh-CN" altLang="en-US" smtClean="0">
                <a:ea typeface="宋体" panose="02010600030101010101" pitchFamily="2" charset="-122"/>
              </a:rPr>
              <a:t>制定</a:t>
            </a:r>
            <a:r>
              <a:rPr lang="en-US" altLang="zh-CN" smtClean="0">
                <a:ea typeface="宋体" panose="02010600030101010101" pitchFamily="2" charset="-122"/>
              </a:rPr>
              <a:t>content encoding</a:t>
            </a:r>
            <a:r>
              <a:rPr lang="zh-CN" altLang="en-US" smtClean="0">
                <a:ea typeface="宋体" panose="02010600030101010101" pitchFamily="2" charset="-122"/>
              </a:rPr>
              <a:t>为</a:t>
            </a:r>
            <a:r>
              <a:rPr lang="en-US" altLang="zh-CN" smtClean="0">
                <a:ea typeface="宋体" panose="02010600030101010101" pitchFamily="2" charset="-122"/>
              </a:rPr>
              <a:t>GB2312</a:t>
            </a:r>
          </a:p>
          <a:p>
            <a:pPr eaLnBrk="1" hangingPunct="1"/>
            <a:r>
              <a:rPr lang="zh-CN" altLang="en-US" smtClean="0">
                <a:ea typeface="宋体" panose="02010600030101010101" pitchFamily="2" charset="-122"/>
              </a:rPr>
              <a:t>在参数处把“编码”的选项去掉</a:t>
            </a:r>
          </a:p>
        </p:txBody>
      </p:sp>
      <p:sp>
        <p:nvSpPr>
          <p:cNvPr id="70659" name="页脚占位符 3"/>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pic>
        <p:nvPicPr>
          <p:cNvPr id="7066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667000"/>
            <a:ext cx="85788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1791150"/>
      </p:ext>
    </p:extLst>
  </p:cSld>
  <p:clrMapOvr>
    <a:masterClrMapping/>
  </p:clrMapOvr>
  <p:transition spd="slow">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页脚占位符 4"/>
          <p:cNvSpPr txBox="1">
            <a:spLocks noGrp="1" noChangeArrowheads="1"/>
          </p:cNvSpPr>
          <p:nvPr/>
        </p:nvSpPr>
        <p:spPr bwMode="auto">
          <a:xfrm>
            <a:off x="7162800" y="152400"/>
            <a:ext cx="175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a:r>
              <a:rPr lang="en-US" altLang="zh-CN" sz="1000">
                <a:solidFill>
                  <a:schemeClr val="bg1"/>
                </a:solidFill>
              </a:rPr>
              <a:t>Company Logo</a:t>
            </a:r>
          </a:p>
        </p:txBody>
      </p:sp>
      <p:sp>
        <p:nvSpPr>
          <p:cNvPr id="71682" name="Rectangle 2"/>
          <p:cNvSpPr>
            <a:spLocks noGrp="1" noChangeArrowheads="1"/>
          </p:cNvSpPr>
          <p:nvPr>
            <p:ph type="title" idx="4294967295"/>
          </p:nvPr>
        </p:nvSpPr>
        <p:spPr/>
        <p:txBody>
          <a:bodyPr/>
          <a:lstStyle/>
          <a:p>
            <a:pPr eaLnBrk="1" hangingPunct="1"/>
            <a:r>
              <a:rPr lang="en-US" altLang="zh-CN" smtClean="0">
                <a:ea typeface="宋体" panose="02010600030101010101" pitchFamily="2" charset="-122"/>
              </a:rPr>
              <a:t>Tomcat</a:t>
            </a:r>
          </a:p>
        </p:txBody>
      </p:sp>
      <p:sp>
        <p:nvSpPr>
          <p:cNvPr id="71683" name="Rectangle 3"/>
          <p:cNvSpPr>
            <a:spLocks noGrp="1" noChangeArrowheads="1"/>
          </p:cNvSpPr>
          <p:nvPr>
            <p:ph type="body" idx="4294967295"/>
          </p:nvPr>
        </p:nvSpPr>
        <p:spPr/>
        <p:txBody>
          <a:bodyPr/>
          <a:lstStyle/>
          <a:p>
            <a:pPr eaLnBrk="1" hangingPunct="1"/>
            <a:r>
              <a:rPr lang="zh-CN" altLang="en-US" smtClean="0">
                <a:ea typeface="宋体" panose="02010600030101010101" pitchFamily="2" charset="-122"/>
              </a:rPr>
              <a:t>管理页面</a:t>
            </a:r>
          </a:p>
          <a:p>
            <a:pPr lvl="1" eaLnBrk="1" hangingPunct="1"/>
            <a:r>
              <a:rPr lang="en-US" altLang="zh-CN" smtClean="0">
                <a:ea typeface="宋体" panose="02010600030101010101" pitchFamily="2" charset="-122"/>
                <a:hlinkClick r:id="rId2"/>
              </a:rPr>
              <a:t>http://127.0.0.1:8080/manager/html</a:t>
            </a:r>
            <a:endParaRPr lang="en-US" altLang="zh-CN" smtClean="0">
              <a:ea typeface="宋体" panose="02010600030101010101" pitchFamily="2" charset="-122"/>
            </a:endParaRPr>
          </a:p>
          <a:p>
            <a:pPr lvl="1" eaLnBrk="1" hangingPunct="1"/>
            <a:r>
              <a:rPr lang="en-US" altLang="zh-CN" smtClean="0">
                <a:ea typeface="宋体" panose="02010600030101010101" pitchFamily="2" charset="-122"/>
              </a:rPr>
              <a:t>X:\tomact\conf\tomact_user.xml</a:t>
            </a:r>
            <a:r>
              <a:rPr lang="zh-CN" altLang="en-US" smtClean="0">
                <a:ea typeface="宋体" panose="02010600030101010101" pitchFamily="2" charset="-122"/>
              </a:rPr>
              <a:t>设置</a:t>
            </a:r>
          </a:p>
          <a:p>
            <a:pPr marL="1588" lvl="2" indent="912813" eaLnBrk="1" hangingPunct="1"/>
            <a:r>
              <a:rPr lang="en-US" altLang="zh-CN" smtClean="0">
                <a:ea typeface="宋体" panose="02010600030101010101" pitchFamily="2" charset="-122"/>
              </a:rPr>
              <a:t>&lt;user   username="admin"   password="admin"   roles="admin,manager</a:t>
            </a:r>
            <a:r>
              <a:rPr lang="zh-CN" altLang="en-US" smtClean="0">
                <a:ea typeface="宋体" panose="02010600030101010101" pitchFamily="2" charset="-122"/>
              </a:rPr>
              <a:t>,manager-gui</a:t>
            </a:r>
            <a:r>
              <a:rPr lang="en-US" altLang="zh-CN" smtClean="0">
                <a:ea typeface="宋体" panose="02010600030101010101" pitchFamily="2" charset="-122"/>
              </a:rPr>
              <a:t>"/&gt; </a:t>
            </a:r>
          </a:p>
        </p:txBody>
      </p:sp>
    </p:spTree>
    <p:extLst>
      <p:ext uri="{BB962C8B-B14F-4D97-AF65-F5344CB8AC3E}">
        <p14:creationId xmlns:p14="http://schemas.microsoft.com/office/powerpoint/2010/main" val="3829537413"/>
      </p:ext>
    </p:extLst>
  </p:cSld>
  <p:clrMapOvr>
    <a:masterClrMapping/>
  </p:clrMapOvr>
  <p:transition spd="slow">
    <p:wipe dir="r"/>
  </p:transition>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94</TotalTime>
  <Words>4628</Words>
  <Application>Microsoft Office PowerPoint</Application>
  <PresentationFormat>全屏显示(4:3)</PresentationFormat>
  <Paragraphs>348</Paragraphs>
  <Slides>68</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68</vt:i4>
      </vt:variant>
    </vt:vector>
  </HeadingPairs>
  <TitlesOfParts>
    <vt:vector size="77" baseType="lpstr">
      <vt:lpstr>华文行楷</vt:lpstr>
      <vt:lpstr>宋体</vt:lpstr>
      <vt:lpstr>宋体</vt:lpstr>
      <vt:lpstr>Arial</vt:lpstr>
      <vt:lpstr>Calibri</vt:lpstr>
      <vt:lpstr>Times New Roman</vt:lpstr>
      <vt:lpstr>Verdana</vt:lpstr>
      <vt:lpstr>Wingdings</vt:lpstr>
      <vt:lpstr>Office 主题</vt:lpstr>
      <vt:lpstr>JMeter</vt:lpstr>
      <vt:lpstr>Jmeter简介</vt:lpstr>
      <vt:lpstr>PowerPoint 演示文稿</vt:lpstr>
      <vt:lpstr>JMeter 的特性：</vt:lpstr>
      <vt:lpstr>安装启动JMeter </vt:lpstr>
      <vt:lpstr>界面</vt:lpstr>
      <vt:lpstr>脚本录制</vt:lpstr>
      <vt:lpstr>利用BadBoy录制JMeter脚本(1)</vt:lpstr>
      <vt:lpstr>利用BadBoy录制JMeter脚本(2)</vt:lpstr>
      <vt:lpstr>利用BadBoy录制JMeter脚本(3)</vt:lpstr>
      <vt:lpstr>利用JMeter的代理服务器功能进行脚本录制(1)</vt:lpstr>
      <vt:lpstr>利用JMeter的代理服务器功能进行脚本录制(2)</vt:lpstr>
      <vt:lpstr>利用JMeter的代理服务器功能进行脚本录制(3)</vt:lpstr>
      <vt:lpstr>利用JMeter的代理服务器功能进行脚本录制(4)</vt:lpstr>
      <vt:lpstr>建立测试计划（Test Plan） </vt:lpstr>
      <vt:lpstr>测试计划</vt:lpstr>
      <vt:lpstr>增加负载信息设置 </vt:lpstr>
      <vt:lpstr>线程组</vt:lpstr>
      <vt:lpstr>增加默认Http属性（可选） </vt:lpstr>
      <vt:lpstr>PowerPoint 演示文稿</vt:lpstr>
      <vt:lpstr>http属性的主要参数 </vt:lpstr>
      <vt:lpstr>http设置实例</vt:lpstr>
      <vt:lpstr>增加Http请求 </vt:lpstr>
      <vt:lpstr>增加Listener </vt:lpstr>
      <vt:lpstr>运行的表格结果</vt:lpstr>
      <vt:lpstr>Jmeter其他测试部件</vt:lpstr>
      <vt:lpstr>Jmeter实例</vt:lpstr>
      <vt:lpstr>修改脚本</vt:lpstr>
      <vt:lpstr>运行</vt:lpstr>
      <vt:lpstr>Jmeter 数据库压力测试</vt:lpstr>
      <vt:lpstr>PowerPoint 演示文稿</vt:lpstr>
      <vt:lpstr>PowerPoint 演示文稿</vt:lpstr>
      <vt:lpstr>PowerPoint 演示文稿</vt:lpstr>
      <vt:lpstr>JMeter主要组件介绍</vt:lpstr>
      <vt:lpstr>测试计划</vt:lpstr>
      <vt:lpstr>线程组</vt:lpstr>
      <vt:lpstr>取样器(HTTP请求)</vt:lpstr>
      <vt:lpstr>监听器</vt:lpstr>
      <vt:lpstr>监听器(用表格查看结果)</vt:lpstr>
      <vt:lpstr>监听器(查看结果树)</vt:lpstr>
      <vt:lpstr>逻辑控制器</vt:lpstr>
      <vt:lpstr>循环控制器</vt:lpstr>
      <vt:lpstr>断言</vt:lpstr>
      <vt:lpstr>配置元件</vt:lpstr>
      <vt:lpstr>前置处理器和后置处理器</vt:lpstr>
      <vt:lpstr>定时器</vt:lpstr>
      <vt:lpstr>参数化设置</vt:lpstr>
      <vt:lpstr>参数化设置－函数助手(1)</vt:lpstr>
      <vt:lpstr>参数化设置－函数助手(2)</vt:lpstr>
      <vt:lpstr>PowerPoint 演示文稿</vt:lpstr>
      <vt:lpstr>PowerPoint 演示文稿</vt:lpstr>
      <vt:lpstr>CSV Data Set Config(1)</vt:lpstr>
      <vt:lpstr>PowerPoint 演示文稿</vt:lpstr>
      <vt:lpstr>动态数据关联</vt:lpstr>
      <vt:lpstr>正则表达式提取器</vt:lpstr>
      <vt:lpstr>PowerPoint 演示文稿</vt:lpstr>
      <vt:lpstr>使用命令行运行JMeter脚本</vt:lpstr>
      <vt:lpstr>利用XSLT分析JMeter结果文件</vt:lpstr>
      <vt:lpstr>PowerPoint 演示文稿</vt:lpstr>
      <vt:lpstr>JMeter中进行分布式测试</vt:lpstr>
      <vt:lpstr>分布式测试</vt:lpstr>
      <vt:lpstr>Jmeter结果分析一、 图形报表</vt:lpstr>
      <vt:lpstr>PowerPoint 演示文稿</vt:lpstr>
      <vt:lpstr>20个用户浏览网络课堂的图形结果</vt:lpstr>
      <vt:lpstr>二、 聚合报告</vt:lpstr>
      <vt:lpstr>PowerPoint 演示文稿</vt:lpstr>
      <vt:lpstr>让JMETER支持中文</vt:lpstr>
      <vt:lpstr>Tomcat</vt:lpstr>
    </vt:vector>
  </TitlesOfParts>
  <Company>www.Prana.cn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设计模式 Design Patterns</dc:title>
  <dc:creator>Prana</dc:creator>
  <cp:lastModifiedBy>DingY</cp:lastModifiedBy>
  <cp:revision>82</cp:revision>
  <cp:lastPrinted>2006-03-11T07:23:04Z</cp:lastPrinted>
  <dcterms:created xsi:type="dcterms:W3CDTF">2006-02-12T14:49:55Z</dcterms:created>
  <dcterms:modified xsi:type="dcterms:W3CDTF">2018-11-25T22:58:01Z</dcterms:modified>
</cp:coreProperties>
</file>